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0" r:id="rId1"/>
  </p:sldMasterIdLst>
  <p:notesMasterIdLst>
    <p:notesMasterId r:id="rId35"/>
  </p:notesMasterIdLst>
  <p:sldIdLst>
    <p:sldId id="434" r:id="rId2"/>
    <p:sldId id="258" r:id="rId3"/>
    <p:sldId id="437" r:id="rId4"/>
    <p:sldId id="468" r:id="rId5"/>
    <p:sldId id="469" r:id="rId6"/>
    <p:sldId id="470" r:id="rId7"/>
    <p:sldId id="474" r:id="rId8"/>
    <p:sldId id="473" r:id="rId9"/>
    <p:sldId id="457" r:id="rId10"/>
    <p:sldId id="438" r:id="rId11"/>
    <p:sldId id="453" r:id="rId12"/>
    <p:sldId id="454" r:id="rId13"/>
    <p:sldId id="439" r:id="rId14"/>
    <p:sldId id="455" r:id="rId15"/>
    <p:sldId id="456" r:id="rId16"/>
    <p:sldId id="458" r:id="rId17"/>
    <p:sldId id="449" r:id="rId18"/>
    <p:sldId id="460" r:id="rId19"/>
    <p:sldId id="459" r:id="rId20"/>
    <p:sldId id="461" r:id="rId21"/>
    <p:sldId id="462" r:id="rId22"/>
    <p:sldId id="463" r:id="rId23"/>
    <p:sldId id="464" r:id="rId24"/>
    <p:sldId id="257" r:id="rId25"/>
    <p:sldId id="465" r:id="rId26"/>
    <p:sldId id="259" r:id="rId27"/>
    <p:sldId id="260" r:id="rId28"/>
    <p:sldId id="261" r:id="rId29"/>
    <p:sldId id="262" r:id="rId30"/>
    <p:sldId id="263" r:id="rId31"/>
    <p:sldId id="264" r:id="rId32"/>
    <p:sldId id="265" r:id="rId33"/>
    <p:sldId id="266"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600" autoAdjust="0"/>
    <p:restoredTop sz="83673"/>
  </p:normalViewPr>
  <p:slideViewPr>
    <p:cSldViewPr snapToGrid="0" snapToObjects="1">
      <p:cViewPr varScale="1">
        <p:scale>
          <a:sx n="136" d="100"/>
          <a:sy n="136" d="100"/>
        </p:scale>
        <p:origin x="5568" y="12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png>
</file>

<file path=ppt/media/image10.png>
</file>

<file path=ppt/media/image11.png>
</file>

<file path=ppt/media/image2.gif>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3FEFBD-B2F2-B14C-AD35-564F360BAA08}" type="datetimeFigureOut">
              <a:rPr lang="en-US" smtClean="0"/>
              <a:t>5/10/2023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Click to edit Master text styles</a:t>
            </a:r>
          </a:p>
          <a:p>
            <a:pPr lvl="1"/>
            <a:r>
              <a:rPr lang="it-IT"/>
              <a:t>Second level</a:t>
            </a:r>
          </a:p>
          <a:p>
            <a:pPr lvl="2"/>
            <a:r>
              <a:rPr lang="it-IT"/>
              <a:t>Third level</a:t>
            </a:r>
          </a:p>
          <a:p>
            <a:pPr lvl="3"/>
            <a:r>
              <a:rPr lang="it-IT"/>
              <a:t>Fourth level</a:t>
            </a:r>
          </a:p>
          <a:p>
            <a:pPr lvl="4"/>
            <a:r>
              <a:rPr lang="it-IT"/>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8E557F-1D95-1843-BA81-09134688EC4E}" type="slidenum">
              <a:rPr lang="en-US" smtClean="0"/>
              <a:t>‹#›</a:t>
            </a:fld>
            <a:endParaRPr lang="en-US"/>
          </a:p>
        </p:txBody>
      </p:sp>
    </p:spTree>
    <p:extLst>
      <p:ext uri="{BB962C8B-B14F-4D97-AF65-F5344CB8AC3E}">
        <p14:creationId xmlns:p14="http://schemas.microsoft.com/office/powerpoint/2010/main" val="1005101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558E557F-1D95-1843-BA81-09134688EC4E}" type="slidenum">
              <a:rPr lang="en-US" smtClean="0"/>
              <a:t>1</a:t>
            </a:fld>
            <a:endParaRPr lang="en-US"/>
          </a:p>
        </p:txBody>
      </p:sp>
    </p:spTree>
    <p:extLst>
      <p:ext uri="{BB962C8B-B14F-4D97-AF65-F5344CB8AC3E}">
        <p14:creationId xmlns:p14="http://schemas.microsoft.com/office/powerpoint/2010/main" val="9251176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12</a:t>
            </a:fld>
            <a:endParaRPr lang="en-US" altLang="en-US">
              <a:solidFill>
                <a:srgbClr val="000000"/>
              </a:solidFill>
            </a:endParaRPr>
          </a:p>
        </p:txBody>
      </p:sp>
    </p:spTree>
    <p:extLst>
      <p:ext uri="{BB962C8B-B14F-4D97-AF65-F5344CB8AC3E}">
        <p14:creationId xmlns:p14="http://schemas.microsoft.com/office/powerpoint/2010/main" val="731115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13</a:t>
            </a:fld>
            <a:endParaRPr lang="en-US" altLang="en-US">
              <a:solidFill>
                <a:srgbClr val="000000"/>
              </a:solidFill>
            </a:endParaRPr>
          </a:p>
        </p:txBody>
      </p:sp>
    </p:spTree>
    <p:extLst>
      <p:ext uri="{BB962C8B-B14F-4D97-AF65-F5344CB8AC3E}">
        <p14:creationId xmlns:p14="http://schemas.microsoft.com/office/powerpoint/2010/main" val="2392671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14</a:t>
            </a:fld>
            <a:endParaRPr lang="en-US" altLang="en-US">
              <a:solidFill>
                <a:srgbClr val="000000"/>
              </a:solidFill>
            </a:endParaRPr>
          </a:p>
        </p:txBody>
      </p:sp>
    </p:spTree>
    <p:extLst>
      <p:ext uri="{BB962C8B-B14F-4D97-AF65-F5344CB8AC3E}">
        <p14:creationId xmlns:p14="http://schemas.microsoft.com/office/powerpoint/2010/main" val="590243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15</a:t>
            </a:fld>
            <a:endParaRPr lang="en-US" altLang="en-US">
              <a:solidFill>
                <a:srgbClr val="000000"/>
              </a:solidFill>
            </a:endParaRPr>
          </a:p>
        </p:txBody>
      </p:sp>
    </p:spTree>
    <p:extLst>
      <p:ext uri="{BB962C8B-B14F-4D97-AF65-F5344CB8AC3E}">
        <p14:creationId xmlns:p14="http://schemas.microsoft.com/office/powerpoint/2010/main" val="3213473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17</a:t>
            </a:fld>
            <a:endParaRPr lang="en-US" altLang="en-US">
              <a:solidFill>
                <a:srgbClr val="000000"/>
              </a:solidFill>
            </a:endParaRPr>
          </a:p>
        </p:txBody>
      </p:sp>
    </p:spTree>
    <p:extLst>
      <p:ext uri="{BB962C8B-B14F-4D97-AF65-F5344CB8AC3E}">
        <p14:creationId xmlns:p14="http://schemas.microsoft.com/office/powerpoint/2010/main" val="3322063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18</a:t>
            </a:fld>
            <a:endParaRPr lang="en-US" altLang="en-US">
              <a:solidFill>
                <a:srgbClr val="000000"/>
              </a:solidFill>
            </a:endParaRPr>
          </a:p>
        </p:txBody>
      </p:sp>
    </p:spTree>
    <p:extLst>
      <p:ext uri="{BB962C8B-B14F-4D97-AF65-F5344CB8AC3E}">
        <p14:creationId xmlns:p14="http://schemas.microsoft.com/office/powerpoint/2010/main" val="27303418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19</a:t>
            </a:fld>
            <a:endParaRPr lang="en-US" altLang="en-US">
              <a:solidFill>
                <a:srgbClr val="000000"/>
              </a:solidFill>
            </a:endParaRPr>
          </a:p>
        </p:txBody>
      </p:sp>
    </p:spTree>
    <p:extLst>
      <p:ext uri="{BB962C8B-B14F-4D97-AF65-F5344CB8AC3E}">
        <p14:creationId xmlns:p14="http://schemas.microsoft.com/office/powerpoint/2010/main" val="14195884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21</a:t>
            </a:fld>
            <a:endParaRPr lang="en-US" altLang="en-US">
              <a:solidFill>
                <a:srgbClr val="000000"/>
              </a:solidFill>
            </a:endParaRPr>
          </a:p>
        </p:txBody>
      </p:sp>
    </p:spTree>
    <p:extLst>
      <p:ext uri="{BB962C8B-B14F-4D97-AF65-F5344CB8AC3E}">
        <p14:creationId xmlns:p14="http://schemas.microsoft.com/office/powerpoint/2010/main" val="829028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22</a:t>
            </a:fld>
            <a:endParaRPr lang="en-US" altLang="en-US">
              <a:solidFill>
                <a:srgbClr val="000000"/>
              </a:solidFill>
            </a:endParaRPr>
          </a:p>
        </p:txBody>
      </p:sp>
    </p:spTree>
    <p:extLst>
      <p:ext uri="{BB962C8B-B14F-4D97-AF65-F5344CB8AC3E}">
        <p14:creationId xmlns:p14="http://schemas.microsoft.com/office/powerpoint/2010/main" val="20132662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23</a:t>
            </a:fld>
            <a:endParaRPr lang="en-US" altLang="en-US">
              <a:solidFill>
                <a:srgbClr val="000000"/>
              </a:solidFill>
            </a:endParaRPr>
          </a:p>
        </p:txBody>
      </p:sp>
    </p:spTree>
    <p:extLst>
      <p:ext uri="{BB962C8B-B14F-4D97-AF65-F5344CB8AC3E}">
        <p14:creationId xmlns:p14="http://schemas.microsoft.com/office/powerpoint/2010/main" val="4039609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3</a:t>
            </a:fld>
            <a:endParaRPr lang="en-US" altLang="en-US">
              <a:solidFill>
                <a:srgbClr val="000000"/>
              </a:solidFill>
            </a:endParaRPr>
          </a:p>
        </p:txBody>
      </p:sp>
    </p:spTree>
    <p:extLst>
      <p:ext uri="{BB962C8B-B14F-4D97-AF65-F5344CB8AC3E}">
        <p14:creationId xmlns:p14="http://schemas.microsoft.com/office/powerpoint/2010/main" val="32689208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PlaceHolder 1"/>
          <p:cNvSpPr>
            <a:spLocks noGrp="1" noRot="1" noChangeAspect="1"/>
          </p:cNvSpPr>
          <p:nvPr>
            <p:ph type="sldImg"/>
          </p:nvPr>
        </p:nvSpPr>
        <p:spPr>
          <a:xfrm>
            <a:off x="1371600" y="1143000"/>
            <a:ext cx="4114440" cy="3085920"/>
          </a:xfrm>
          <a:prstGeom prst="rect">
            <a:avLst/>
          </a:prstGeom>
        </p:spPr>
      </p:sp>
      <p:sp>
        <p:nvSpPr>
          <p:cNvPr id="117" name="PlaceHolder 2"/>
          <p:cNvSpPr>
            <a:spLocks noGrp="1"/>
          </p:cNvSpPr>
          <p:nvPr>
            <p:ph type="body"/>
          </p:nvPr>
        </p:nvSpPr>
        <p:spPr>
          <a:xfrm>
            <a:off x="685800" y="4400640"/>
            <a:ext cx="5486040" cy="3600000"/>
          </a:xfrm>
          <a:prstGeom prst="rect">
            <a:avLst/>
          </a:prstGeom>
        </p:spPr>
        <p:txBody>
          <a:bodyPr/>
          <a:lstStyle/>
          <a:p>
            <a:endParaRPr lang="it-IT" sz="2000" b="0" strike="noStrike" spc="-1">
              <a:latin typeface="Arial"/>
            </a:endParaRPr>
          </a:p>
        </p:txBody>
      </p:sp>
      <p:sp>
        <p:nvSpPr>
          <p:cNvPr id="118" name="TextShape 3"/>
          <p:cNvSpPr txBox="1"/>
          <p:nvPr/>
        </p:nvSpPr>
        <p:spPr>
          <a:xfrm>
            <a:off x="3884760" y="8685360"/>
            <a:ext cx="2971440" cy="458280"/>
          </a:xfrm>
          <a:prstGeom prst="rect">
            <a:avLst/>
          </a:prstGeom>
          <a:noFill/>
          <a:ln>
            <a:noFill/>
          </a:ln>
        </p:spPr>
        <p:txBody>
          <a:bodyPr anchor="b"/>
          <a:lstStyle/>
          <a:p>
            <a:pPr algn="r">
              <a:lnSpc>
                <a:spcPct val="100000"/>
              </a:lnSpc>
            </a:pPr>
            <a:fld id="{F70F12E7-C7A3-4E37-9D40-444C41286B61}" type="slidenum">
              <a:rPr lang="it-IT" sz="1200" b="0" strike="noStrike" spc="-1">
                <a:solidFill>
                  <a:srgbClr val="000000"/>
                </a:solidFill>
                <a:latin typeface="Calibri"/>
              </a:rPr>
              <a:t>25</a:t>
            </a:fld>
            <a:endParaRPr lang="it-IT" sz="1200" b="0" strike="noStrike" spc="-1">
              <a:latin typeface="Times New Roman"/>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PlaceHolder 1"/>
          <p:cNvSpPr>
            <a:spLocks noGrp="1" noRot="1" noChangeAspect="1"/>
          </p:cNvSpPr>
          <p:nvPr>
            <p:ph type="sldImg"/>
          </p:nvPr>
        </p:nvSpPr>
        <p:spPr>
          <a:xfrm>
            <a:off x="1371600" y="1143000"/>
            <a:ext cx="4114440" cy="3085920"/>
          </a:xfrm>
          <a:prstGeom prst="rect">
            <a:avLst/>
          </a:prstGeom>
        </p:spPr>
      </p:sp>
      <p:sp>
        <p:nvSpPr>
          <p:cNvPr id="120" name="PlaceHolder 2"/>
          <p:cNvSpPr>
            <a:spLocks noGrp="1"/>
          </p:cNvSpPr>
          <p:nvPr>
            <p:ph type="body"/>
          </p:nvPr>
        </p:nvSpPr>
        <p:spPr>
          <a:xfrm>
            <a:off x="685800" y="4400640"/>
            <a:ext cx="5486040" cy="3600000"/>
          </a:xfrm>
          <a:prstGeom prst="rect">
            <a:avLst/>
          </a:prstGeom>
        </p:spPr>
        <p:txBody>
          <a:bodyPr/>
          <a:lstStyle/>
          <a:p>
            <a:endParaRPr lang="it-IT" sz="2000" b="0" strike="noStrike" spc="-1">
              <a:latin typeface="Arial"/>
            </a:endParaRPr>
          </a:p>
        </p:txBody>
      </p:sp>
      <p:sp>
        <p:nvSpPr>
          <p:cNvPr id="121" name="TextShape 3"/>
          <p:cNvSpPr txBox="1"/>
          <p:nvPr/>
        </p:nvSpPr>
        <p:spPr>
          <a:xfrm>
            <a:off x="3884760" y="8685360"/>
            <a:ext cx="2971440" cy="458280"/>
          </a:xfrm>
          <a:prstGeom prst="rect">
            <a:avLst/>
          </a:prstGeom>
          <a:noFill/>
          <a:ln>
            <a:noFill/>
          </a:ln>
        </p:spPr>
        <p:txBody>
          <a:bodyPr anchor="b"/>
          <a:lstStyle/>
          <a:p>
            <a:pPr algn="r">
              <a:lnSpc>
                <a:spcPct val="100000"/>
              </a:lnSpc>
            </a:pPr>
            <a:fld id="{389528C0-AF80-493C-9C6A-2FD0AF42AFF3}" type="slidenum">
              <a:rPr lang="it-IT" sz="1200" b="0" strike="noStrike" spc="-1">
                <a:solidFill>
                  <a:srgbClr val="000000"/>
                </a:solidFill>
                <a:latin typeface="Calibri"/>
              </a:rPr>
              <a:t>26</a:t>
            </a:fld>
            <a:endParaRPr lang="it-IT" sz="1200" b="0" strike="noStrike" spc="-1">
              <a:latin typeface="Times New Roman"/>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noRot="1" noChangeAspect="1"/>
          </p:cNvSpPr>
          <p:nvPr>
            <p:ph type="sldImg"/>
          </p:nvPr>
        </p:nvSpPr>
        <p:spPr>
          <a:xfrm>
            <a:off x="1371600" y="1143000"/>
            <a:ext cx="4114440" cy="3085920"/>
          </a:xfrm>
          <a:prstGeom prst="rect">
            <a:avLst/>
          </a:prstGeom>
        </p:spPr>
      </p:sp>
      <p:sp>
        <p:nvSpPr>
          <p:cNvPr id="123" name="PlaceHolder 2"/>
          <p:cNvSpPr>
            <a:spLocks noGrp="1"/>
          </p:cNvSpPr>
          <p:nvPr>
            <p:ph type="body"/>
          </p:nvPr>
        </p:nvSpPr>
        <p:spPr>
          <a:xfrm>
            <a:off x="685800" y="4400640"/>
            <a:ext cx="5486040" cy="3600000"/>
          </a:xfrm>
          <a:prstGeom prst="rect">
            <a:avLst/>
          </a:prstGeom>
        </p:spPr>
        <p:txBody>
          <a:bodyPr/>
          <a:lstStyle/>
          <a:p>
            <a:endParaRPr lang="it-IT" sz="2000" b="0" strike="noStrike" spc="-1">
              <a:latin typeface="Arial"/>
            </a:endParaRPr>
          </a:p>
        </p:txBody>
      </p:sp>
      <p:sp>
        <p:nvSpPr>
          <p:cNvPr id="124" name="TextShape 3"/>
          <p:cNvSpPr txBox="1"/>
          <p:nvPr/>
        </p:nvSpPr>
        <p:spPr>
          <a:xfrm>
            <a:off x="3884760" y="8685360"/>
            <a:ext cx="2971440" cy="458280"/>
          </a:xfrm>
          <a:prstGeom prst="rect">
            <a:avLst/>
          </a:prstGeom>
          <a:noFill/>
          <a:ln>
            <a:noFill/>
          </a:ln>
        </p:spPr>
        <p:txBody>
          <a:bodyPr anchor="b"/>
          <a:lstStyle/>
          <a:p>
            <a:pPr algn="r">
              <a:lnSpc>
                <a:spcPct val="100000"/>
              </a:lnSpc>
            </a:pPr>
            <a:fld id="{173B6F8C-CC44-4BFF-A94B-2FD99ED384B6}" type="slidenum">
              <a:rPr lang="it-IT" sz="1200" b="0" strike="noStrike" spc="-1">
                <a:solidFill>
                  <a:srgbClr val="000000"/>
                </a:solidFill>
                <a:latin typeface="Calibri"/>
              </a:rPr>
              <a:t>27</a:t>
            </a:fld>
            <a:endParaRPr lang="it-IT" sz="1200" b="0" strike="noStrike" spc="-1">
              <a:latin typeface="Times New Roman"/>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PlaceHolder 1"/>
          <p:cNvSpPr>
            <a:spLocks noGrp="1" noRot="1" noChangeAspect="1"/>
          </p:cNvSpPr>
          <p:nvPr>
            <p:ph type="sldImg"/>
          </p:nvPr>
        </p:nvSpPr>
        <p:spPr>
          <a:xfrm>
            <a:off x="1371600" y="1143000"/>
            <a:ext cx="4114440" cy="3085920"/>
          </a:xfrm>
          <a:prstGeom prst="rect">
            <a:avLst/>
          </a:prstGeom>
        </p:spPr>
      </p:sp>
      <p:sp>
        <p:nvSpPr>
          <p:cNvPr id="126" name="PlaceHolder 2"/>
          <p:cNvSpPr>
            <a:spLocks noGrp="1"/>
          </p:cNvSpPr>
          <p:nvPr>
            <p:ph type="body"/>
          </p:nvPr>
        </p:nvSpPr>
        <p:spPr>
          <a:xfrm>
            <a:off x="685800" y="4400640"/>
            <a:ext cx="5486040" cy="3600000"/>
          </a:xfrm>
          <a:prstGeom prst="rect">
            <a:avLst/>
          </a:prstGeom>
        </p:spPr>
        <p:txBody>
          <a:bodyPr/>
          <a:lstStyle/>
          <a:p>
            <a:endParaRPr lang="it-IT" sz="2000" b="0" strike="noStrike" spc="-1">
              <a:latin typeface="Arial"/>
            </a:endParaRPr>
          </a:p>
        </p:txBody>
      </p:sp>
      <p:sp>
        <p:nvSpPr>
          <p:cNvPr id="127" name="TextShape 3"/>
          <p:cNvSpPr txBox="1"/>
          <p:nvPr/>
        </p:nvSpPr>
        <p:spPr>
          <a:xfrm>
            <a:off x="3884760" y="8685360"/>
            <a:ext cx="2971440" cy="458280"/>
          </a:xfrm>
          <a:prstGeom prst="rect">
            <a:avLst/>
          </a:prstGeom>
          <a:noFill/>
          <a:ln>
            <a:noFill/>
          </a:ln>
        </p:spPr>
        <p:txBody>
          <a:bodyPr anchor="b"/>
          <a:lstStyle/>
          <a:p>
            <a:pPr algn="r">
              <a:lnSpc>
                <a:spcPct val="100000"/>
              </a:lnSpc>
            </a:pPr>
            <a:fld id="{C7FA00B2-0125-4260-B966-36664E532D69}" type="slidenum">
              <a:rPr lang="it-IT" sz="1200" b="0" strike="noStrike" spc="-1">
                <a:solidFill>
                  <a:srgbClr val="000000"/>
                </a:solidFill>
                <a:latin typeface="Calibri"/>
              </a:rPr>
              <a:t>28</a:t>
            </a:fld>
            <a:endParaRPr lang="it-IT" sz="1200" b="0" strike="noStrike" spc="-1">
              <a:latin typeface="Times New Roman"/>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PlaceHolder 1"/>
          <p:cNvSpPr>
            <a:spLocks noGrp="1" noRot="1" noChangeAspect="1"/>
          </p:cNvSpPr>
          <p:nvPr>
            <p:ph type="sldImg"/>
          </p:nvPr>
        </p:nvSpPr>
        <p:spPr>
          <a:xfrm>
            <a:off x="1371600" y="1143000"/>
            <a:ext cx="4114800" cy="3086100"/>
          </a:xfrm>
          <a:prstGeom prst="rect">
            <a:avLst/>
          </a:prstGeom>
        </p:spPr>
      </p:sp>
      <p:sp>
        <p:nvSpPr>
          <p:cNvPr id="129" name="PlaceHolder 2"/>
          <p:cNvSpPr>
            <a:spLocks noGrp="1"/>
          </p:cNvSpPr>
          <p:nvPr>
            <p:ph type="body"/>
          </p:nvPr>
        </p:nvSpPr>
        <p:spPr>
          <a:xfrm>
            <a:off x="685800" y="4400640"/>
            <a:ext cx="5486040" cy="3600000"/>
          </a:xfrm>
          <a:prstGeom prst="rect">
            <a:avLst/>
          </a:prstGeom>
        </p:spPr>
        <p:txBody>
          <a:bodyPr/>
          <a:lstStyle/>
          <a:p>
            <a:endParaRPr lang="it-IT" sz="2000" b="0" strike="noStrike" spc="-1">
              <a:latin typeface="Arial"/>
            </a:endParaRPr>
          </a:p>
        </p:txBody>
      </p:sp>
      <p:sp>
        <p:nvSpPr>
          <p:cNvPr id="130" name="TextShape 3"/>
          <p:cNvSpPr txBox="1"/>
          <p:nvPr/>
        </p:nvSpPr>
        <p:spPr>
          <a:xfrm>
            <a:off x="3884760" y="8685360"/>
            <a:ext cx="2971440" cy="458280"/>
          </a:xfrm>
          <a:prstGeom prst="rect">
            <a:avLst/>
          </a:prstGeom>
          <a:noFill/>
          <a:ln>
            <a:noFill/>
          </a:ln>
        </p:spPr>
        <p:txBody>
          <a:bodyPr anchor="b"/>
          <a:lstStyle/>
          <a:p>
            <a:pPr algn="r">
              <a:lnSpc>
                <a:spcPct val="100000"/>
              </a:lnSpc>
            </a:pPr>
            <a:fld id="{6F419495-5A82-4D88-91FE-24248DDA42BA}" type="slidenum">
              <a:rPr lang="it-IT" sz="1200" b="0" strike="noStrike" spc="-1">
                <a:solidFill>
                  <a:srgbClr val="000000"/>
                </a:solidFill>
                <a:latin typeface="Calibri"/>
              </a:rPr>
              <a:t>29</a:t>
            </a:fld>
            <a:endParaRPr lang="it-IT" sz="1200" b="0" strike="noStrike" spc="-1">
              <a:latin typeface="Times New Roman"/>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laceHolder 1"/>
          <p:cNvSpPr>
            <a:spLocks noGrp="1" noRot="1" noChangeAspect="1"/>
          </p:cNvSpPr>
          <p:nvPr>
            <p:ph type="sldImg"/>
          </p:nvPr>
        </p:nvSpPr>
        <p:spPr>
          <a:xfrm>
            <a:off x="1371600" y="1143000"/>
            <a:ext cx="4114440" cy="3085920"/>
          </a:xfrm>
          <a:prstGeom prst="rect">
            <a:avLst/>
          </a:prstGeom>
        </p:spPr>
      </p:sp>
      <p:sp>
        <p:nvSpPr>
          <p:cNvPr id="132" name="PlaceHolder 2"/>
          <p:cNvSpPr>
            <a:spLocks noGrp="1"/>
          </p:cNvSpPr>
          <p:nvPr>
            <p:ph type="body"/>
          </p:nvPr>
        </p:nvSpPr>
        <p:spPr>
          <a:xfrm>
            <a:off x="685800" y="4400640"/>
            <a:ext cx="5486040" cy="3600000"/>
          </a:xfrm>
          <a:prstGeom prst="rect">
            <a:avLst/>
          </a:prstGeom>
        </p:spPr>
        <p:txBody>
          <a:bodyPr/>
          <a:lstStyle/>
          <a:p>
            <a:endParaRPr lang="it-IT" sz="2000" b="0" strike="noStrike" spc="-1">
              <a:latin typeface="Arial"/>
            </a:endParaRPr>
          </a:p>
        </p:txBody>
      </p:sp>
      <p:sp>
        <p:nvSpPr>
          <p:cNvPr id="133" name="TextShape 3"/>
          <p:cNvSpPr txBox="1"/>
          <p:nvPr/>
        </p:nvSpPr>
        <p:spPr>
          <a:xfrm>
            <a:off x="3884760" y="8685360"/>
            <a:ext cx="2971440" cy="458280"/>
          </a:xfrm>
          <a:prstGeom prst="rect">
            <a:avLst/>
          </a:prstGeom>
          <a:noFill/>
          <a:ln>
            <a:noFill/>
          </a:ln>
        </p:spPr>
        <p:txBody>
          <a:bodyPr anchor="b"/>
          <a:lstStyle/>
          <a:p>
            <a:pPr algn="r">
              <a:lnSpc>
                <a:spcPct val="100000"/>
              </a:lnSpc>
            </a:pPr>
            <a:fld id="{5451E5EC-A607-43C5-A605-54BD27462F31}" type="slidenum">
              <a:rPr lang="it-IT" sz="1200" b="0" strike="noStrike" spc="-1">
                <a:solidFill>
                  <a:srgbClr val="000000"/>
                </a:solidFill>
                <a:latin typeface="Calibri"/>
              </a:rPr>
              <a:t>30</a:t>
            </a:fld>
            <a:endParaRPr lang="it-IT" sz="1200" b="0" strike="noStrike" spc="-1">
              <a:latin typeface="Times New Roman"/>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PlaceHolder 1"/>
          <p:cNvSpPr>
            <a:spLocks noGrp="1" noRot="1" noChangeAspect="1"/>
          </p:cNvSpPr>
          <p:nvPr>
            <p:ph type="sldImg"/>
          </p:nvPr>
        </p:nvSpPr>
        <p:spPr>
          <a:xfrm>
            <a:off x="1371600" y="1143000"/>
            <a:ext cx="4114440" cy="3085920"/>
          </a:xfrm>
          <a:prstGeom prst="rect">
            <a:avLst/>
          </a:prstGeom>
        </p:spPr>
      </p:sp>
      <p:sp>
        <p:nvSpPr>
          <p:cNvPr id="135" name="PlaceHolder 2"/>
          <p:cNvSpPr>
            <a:spLocks noGrp="1"/>
          </p:cNvSpPr>
          <p:nvPr>
            <p:ph type="body"/>
          </p:nvPr>
        </p:nvSpPr>
        <p:spPr>
          <a:xfrm>
            <a:off x="685800" y="4400640"/>
            <a:ext cx="5486040" cy="3600000"/>
          </a:xfrm>
          <a:prstGeom prst="rect">
            <a:avLst/>
          </a:prstGeom>
        </p:spPr>
        <p:txBody>
          <a:bodyPr/>
          <a:lstStyle/>
          <a:p>
            <a:endParaRPr lang="it-IT" sz="2000" b="0" strike="noStrike" spc="-1">
              <a:latin typeface="Arial"/>
            </a:endParaRPr>
          </a:p>
        </p:txBody>
      </p:sp>
      <p:sp>
        <p:nvSpPr>
          <p:cNvPr id="136" name="TextShape 3"/>
          <p:cNvSpPr txBox="1"/>
          <p:nvPr/>
        </p:nvSpPr>
        <p:spPr>
          <a:xfrm>
            <a:off x="3884760" y="8685360"/>
            <a:ext cx="2971440" cy="458280"/>
          </a:xfrm>
          <a:prstGeom prst="rect">
            <a:avLst/>
          </a:prstGeom>
          <a:noFill/>
          <a:ln>
            <a:noFill/>
          </a:ln>
        </p:spPr>
        <p:txBody>
          <a:bodyPr anchor="b"/>
          <a:lstStyle/>
          <a:p>
            <a:pPr algn="r">
              <a:lnSpc>
                <a:spcPct val="100000"/>
              </a:lnSpc>
            </a:pPr>
            <a:fld id="{4C1390D0-E186-4AC8-9D3B-21532ACAFD4E}" type="slidenum">
              <a:rPr lang="it-IT" sz="1200" b="0" strike="noStrike" spc="-1">
                <a:solidFill>
                  <a:srgbClr val="000000"/>
                </a:solidFill>
                <a:latin typeface="Calibri"/>
              </a:rPr>
              <a:t>31</a:t>
            </a:fld>
            <a:endParaRPr lang="it-IT" sz="1200" b="0" strike="noStrike" spc="-1">
              <a:latin typeface="Times New Roman"/>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PlaceHolder 1"/>
          <p:cNvSpPr>
            <a:spLocks noGrp="1" noRot="1" noChangeAspect="1"/>
          </p:cNvSpPr>
          <p:nvPr>
            <p:ph type="sldImg"/>
          </p:nvPr>
        </p:nvSpPr>
        <p:spPr>
          <a:xfrm>
            <a:off x="1371600" y="1143000"/>
            <a:ext cx="4114440" cy="3085920"/>
          </a:xfrm>
          <a:prstGeom prst="rect">
            <a:avLst/>
          </a:prstGeom>
        </p:spPr>
      </p:sp>
      <p:sp>
        <p:nvSpPr>
          <p:cNvPr id="138" name="PlaceHolder 2"/>
          <p:cNvSpPr>
            <a:spLocks noGrp="1"/>
          </p:cNvSpPr>
          <p:nvPr>
            <p:ph type="body"/>
          </p:nvPr>
        </p:nvSpPr>
        <p:spPr>
          <a:xfrm>
            <a:off x="685800" y="4400640"/>
            <a:ext cx="5486040" cy="3600000"/>
          </a:xfrm>
          <a:prstGeom prst="rect">
            <a:avLst/>
          </a:prstGeom>
        </p:spPr>
        <p:txBody>
          <a:bodyPr/>
          <a:lstStyle/>
          <a:p>
            <a:endParaRPr lang="it-IT" sz="2000" b="0" strike="noStrike" spc="-1">
              <a:latin typeface="Arial"/>
            </a:endParaRPr>
          </a:p>
        </p:txBody>
      </p:sp>
      <p:sp>
        <p:nvSpPr>
          <p:cNvPr id="139" name="TextShape 3"/>
          <p:cNvSpPr txBox="1"/>
          <p:nvPr/>
        </p:nvSpPr>
        <p:spPr>
          <a:xfrm>
            <a:off x="3884760" y="8685360"/>
            <a:ext cx="2971440" cy="458280"/>
          </a:xfrm>
          <a:prstGeom prst="rect">
            <a:avLst/>
          </a:prstGeom>
          <a:noFill/>
          <a:ln>
            <a:noFill/>
          </a:ln>
        </p:spPr>
        <p:txBody>
          <a:bodyPr anchor="b"/>
          <a:lstStyle/>
          <a:p>
            <a:pPr algn="r">
              <a:lnSpc>
                <a:spcPct val="100000"/>
              </a:lnSpc>
            </a:pPr>
            <a:fld id="{CF44A2C8-019E-4571-8FC9-DDBAF93C6CA2}" type="slidenum">
              <a:rPr lang="it-IT" sz="1200" b="0" strike="noStrike" spc="-1">
                <a:solidFill>
                  <a:srgbClr val="000000"/>
                </a:solidFill>
                <a:latin typeface="Calibri"/>
              </a:rPr>
              <a:t>33</a:t>
            </a:fld>
            <a:endParaRPr lang="it-IT" sz="12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4</a:t>
            </a:fld>
            <a:endParaRPr lang="en-US" altLang="en-US">
              <a:solidFill>
                <a:srgbClr val="000000"/>
              </a:solidFill>
            </a:endParaRPr>
          </a:p>
        </p:txBody>
      </p:sp>
    </p:spTree>
    <p:extLst>
      <p:ext uri="{BB962C8B-B14F-4D97-AF65-F5344CB8AC3E}">
        <p14:creationId xmlns:p14="http://schemas.microsoft.com/office/powerpoint/2010/main" val="32689208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5</a:t>
            </a:fld>
            <a:endParaRPr lang="en-US" altLang="en-US">
              <a:solidFill>
                <a:srgbClr val="000000"/>
              </a:solidFill>
            </a:endParaRPr>
          </a:p>
        </p:txBody>
      </p:sp>
    </p:spTree>
    <p:extLst>
      <p:ext uri="{BB962C8B-B14F-4D97-AF65-F5344CB8AC3E}">
        <p14:creationId xmlns:p14="http://schemas.microsoft.com/office/powerpoint/2010/main" val="5540774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6</a:t>
            </a:fld>
            <a:endParaRPr lang="en-US" altLang="en-US">
              <a:solidFill>
                <a:srgbClr val="000000"/>
              </a:solidFill>
            </a:endParaRPr>
          </a:p>
        </p:txBody>
      </p:sp>
    </p:spTree>
    <p:extLst>
      <p:ext uri="{BB962C8B-B14F-4D97-AF65-F5344CB8AC3E}">
        <p14:creationId xmlns:p14="http://schemas.microsoft.com/office/powerpoint/2010/main" val="5012055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7</a:t>
            </a:fld>
            <a:endParaRPr lang="en-US" altLang="en-US">
              <a:solidFill>
                <a:srgbClr val="000000"/>
              </a:solidFill>
            </a:endParaRPr>
          </a:p>
        </p:txBody>
      </p:sp>
    </p:spTree>
    <p:extLst>
      <p:ext uri="{BB962C8B-B14F-4D97-AF65-F5344CB8AC3E}">
        <p14:creationId xmlns:p14="http://schemas.microsoft.com/office/powerpoint/2010/main" val="16828863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8</a:t>
            </a:fld>
            <a:endParaRPr lang="en-US" altLang="en-US">
              <a:solidFill>
                <a:srgbClr val="000000"/>
              </a:solidFill>
            </a:endParaRPr>
          </a:p>
        </p:txBody>
      </p:sp>
    </p:spTree>
    <p:extLst>
      <p:ext uri="{BB962C8B-B14F-4D97-AF65-F5344CB8AC3E}">
        <p14:creationId xmlns:p14="http://schemas.microsoft.com/office/powerpoint/2010/main" val="230595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10</a:t>
            </a:fld>
            <a:endParaRPr lang="en-US" altLang="en-US">
              <a:solidFill>
                <a:srgbClr val="000000"/>
              </a:solidFill>
            </a:endParaRPr>
          </a:p>
        </p:txBody>
      </p:sp>
    </p:spTree>
    <p:extLst>
      <p:ext uri="{BB962C8B-B14F-4D97-AF65-F5344CB8AC3E}">
        <p14:creationId xmlns:p14="http://schemas.microsoft.com/office/powerpoint/2010/main" val="14607673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tLang="en-US"/>
          </a:p>
        </p:txBody>
      </p:sp>
      <p:sp>
        <p:nvSpPr>
          <p:cNvPr id="143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BFDD2C53-8076-BF49-9136-A5627810224C}" type="slidenum">
              <a:rPr lang="en-US" altLang="en-US">
                <a:solidFill>
                  <a:srgbClr val="000000"/>
                </a:solidFill>
              </a:rPr>
              <a:pPr>
                <a:spcBef>
                  <a:spcPct val="0"/>
                </a:spcBef>
              </a:pPr>
              <a:t>11</a:t>
            </a:fld>
            <a:endParaRPr lang="en-US" altLang="en-US">
              <a:solidFill>
                <a:srgbClr val="000000"/>
              </a:solidFill>
            </a:endParaRPr>
          </a:p>
        </p:txBody>
      </p:sp>
    </p:spTree>
    <p:extLst>
      <p:ext uri="{BB962C8B-B14F-4D97-AF65-F5344CB8AC3E}">
        <p14:creationId xmlns:p14="http://schemas.microsoft.com/office/powerpoint/2010/main" val="1756070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it-IT"/>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it-IT"/>
          </a:p>
        </p:txBody>
      </p:sp>
    </p:spTree>
    <p:extLst>
      <p:ext uri="{BB962C8B-B14F-4D97-AF65-F5344CB8AC3E}">
        <p14:creationId xmlns:p14="http://schemas.microsoft.com/office/powerpoint/2010/main" val="624121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userDrawn="1"/>
        </p:nvSpPr>
        <p:spPr>
          <a:xfrm>
            <a:off x="0" y="6400801"/>
            <a:ext cx="9144000" cy="4572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ML in Applications</a:t>
            </a:r>
            <a:endParaRPr lang="it-IT" dirty="0">
              <a:solidFill>
                <a:prstClr val="white"/>
              </a:solidFill>
            </a:endParaRPr>
          </a:p>
        </p:txBody>
      </p:sp>
      <p:sp>
        <p:nvSpPr>
          <p:cNvPr id="2" name="Title 1"/>
          <p:cNvSpPr>
            <a:spLocks noGrp="1"/>
          </p:cNvSpPr>
          <p:nvPr>
            <p:ph type="title"/>
          </p:nvPr>
        </p:nvSpPr>
        <p:spPr>
          <a:xfrm>
            <a:off x="457200" y="228600"/>
            <a:ext cx="8229600" cy="868362"/>
          </a:xfrm>
          <a:effectLst>
            <a:outerShdw blurRad="50800" dist="88900" dir="2700000" algn="tl" rotWithShape="0">
              <a:prstClr val="black">
                <a:alpha val="40000"/>
              </a:prstClr>
            </a:outerShdw>
          </a:effectLst>
        </p:spPr>
        <p:txBody>
          <a:bodyPr>
            <a:normAutofit/>
          </a:bodyPr>
          <a:lstStyle>
            <a:lvl1pPr>
              <a:defRPr sz="3600"/>
            </a:lvl1pPr>
          </a:lstStyle>
          <a:p>
            <a:r>
              <a:rPr lang="en-US" dirty="0"/>
              <a:t>Click to edit Master title style</a:t>
            </a:r>
            <a:endParaRPr lang="it-IT" dirty="0"/>
          </a:p>
        </p:txBody>
      </p:sp>
      <p:sp>
        <p:nvSpPr>
          <p:cNvPr id="3" name="Content Placeholder 2"/>
          <p:cNvSpPr>
            <a:spLocks noGrp="1"/>
          </p:cNvSpPr>
          <p:nvPr>
            <p:ph idx="1"/>
          </p:nvPr>
        </p:nvSpPr>
        <p:spPr>
          <a:xfrm>
            <a:off x="457200" y="1295400"/>
            <a:ext cx="8229600" cy="5009866"/>
          </a:xfrm>
        </p:spPr>
        <p:txBody>
          <a:bodyPr/>
          <a:lstStyle>
            <a:lvl1pPr>
              <a:lnSpc>
                <a:spcPct val="85000"/>
              </a:lnSpc>
              <a:defRPr/>
            </a:lvl1pPr>
            <a:lvl2pPr>
              <a:lnSpc>
                <a:spcPct val="85000"/>
              </a:lnSpc>
              <a:defRPr/>
            </a:lvl2pPr>
            <a:lvl3pPr>
              <a:lnSpc>
                <a:spcPct val="85000"/>
              </a:lnSpc>
              <a:defRPr/>
            </a:lvl3pPr>
            <a:lvl4pPr>
              <a:lnSpc>
                <a:spcPct val="85000"/>
              </a:lnSpc>
              <a:defRPr/>
            </a:lvl4pPr>
            <a:lvl5pPr>
              <a:lnSpc>
                <a:spcPct val="85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Tree>
    <p:extLst>
      <p:ext uri="{BB962C8B-B14F-4D97-AF65-F5344CB8AC3E}">
        <p14:creationId xmlns:p14="http://schemas.microsoft.com/office/powerpoint/2010/main" val="777326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868362"/>
          </a:xfrm>
        </p:spPr>
        <p:txBody>
          <a:bodyPr>
            <a:normAutofit/>
          </a:bodyPr>
          <a:lstStyle>
            <a:lvl1pPr>
              <a:defRPr sz="3600"/>
            </a:lvl1pPr>
          </a:lstStyle>
          <a:p>
            <a:r>
              <a:rPr lang="en-US" dirty="0"/>
              <a:t>Click to edit Master title style</a:t>
            </a:r>
            <a:endParaRPr lang="it-IT" dirty="0"/>
          </a:p>
        </p:txBody>
      </p:sp>
      <p:sp>
        <p:nvSpPr>
          <p:cNvPr id="3" name="Content Placeholder 2"/>
          <p:cNvSpPr>
            <a:spLocks noGrp="1"/>
          </p:cNvSpPr>
          <p:nvPr>
            <p:ph idx="1"/>
          </p:nvPr>
        </p:nvSpPr>
        <p:spPr>
          <a:xfrm>
            <a:off x="457200" y="1295400"/>
            <a:ext cx="4032913" cy="48858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p:cNvSpPr>
            <a:spLocks noGrp="1"/>
          </p:cNvSpPr>
          <p:nvPr>
            <p:ph type="dt" sz="half" idx="10"/>
          </p:nvPr>
        </p:nvSpPr>
        <p:spPr/>
        <p:txBody>
          <a:bodyPr/>
          <a:lstStyle/>
          <a:p>
            <a:fld id="{864E7F78-57DB-4877-ACE4-A1E3B418FD54}" type="datetime1">
              <a:rPr lang="en-US" smtClean="0">
                <a:solidFill>
                  <a:prstClr val="black">
                    <a:tint val="75000"/>
                  </a:prstClr>
                </a:solidFill>
              </a:rPr>
              <a:pPr/>
              <a:t>5/10/2023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sz="1800"/>
            </a:lvl1pPr>
          </a:lstStyle>
          <a:p>
            <a:fld id="{D9309533-C290-4B1B-A9DE-ACC185DAD9DB}" type="slidenum">
              <a:rPr lang="en-US" smtClean="0">
                <a:solidFill>
                  <a:prstClr val="black">
                    <a:tint val="75000"/>
                  </a:prstClr>
                </a:solidFill>
              </a:rPr>
              <a:pPr/>
              <a:t>‹#›</a:t>
            </a:fld>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Content Placeholder 2"/>
          <p:cNvSpPr>
            <a:spLocks noGrp="1"/>
          </p:cNvSpPr>
          <p:nvPr>
            <p:ph idx="13"/>
          </p:nvPr>
        </p:nvSpPr>
        <p:spPr>
          <a:xfrm>
            <a:off x="4635691" y="1297674"/>
            <a:ext cx="4032913" cy="48858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Tree>
    <p:extLst>
      <p:ext uri="{BB962C8B-B14F-4D97-AF65-F5344CB8AC3E}">
        <p14:creationId xmlns:p14="http://schemas.microsoft.com/office/powerpoint/2010/main" val="1506422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2100B0-E227-42C2-BF93-3C44C372809C}" type="datetime1">
              <a:rPr lang="en-US" smtClean="0">
                <a:solidFill>
                  <a:prstClr val="black">
                    <a:tint val="75000"/>
                  </a:prstClr>
                </a:solidFill>
              </a:rPr>
              <a:pPr/>
              <a:t>5/10/2023</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fld id="{D9309533-C290-4B1B-A9DE-ACC185DAD9DB}" type="slidenum">
              <a:rPr lang="en-US" smtClean="0">
                <a:solidFill>
                  <a:prstClr val="black">
                    <a:tint val="75000"/>
                  </a:prstClr>
                </a:solidFill>
              </a:rPr>
              <a:pPr/>
              <a:t>‹#›</a:t>
            </a:fld>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75484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Arrowhead 1 column">
    <p:bg>
      <p:bgPr>
        <a:blipFill rotWithShape="1">
          <a:blip r:embed="rId2" cstate="print"/>
          <a:stretch>
            <a:fillRect/>
          </a:stretch>
        </a:blipFill>
        <a:effectLst/>
      </p:bgPr>
    </p:bg>
    <p:spTree>
      <p:nvGrpSpPr>
        <p:cNvPr id="1" name=""/>
        <p:cNvGrpSpPr/>
        <p:nvPr/>
      </p:nvGrpSpPr>
      <p:grpSpPr>
        <a:xfrm>
          <a:off x="0" y="0"/>
          <a:ext cx="0" cy="0"/>
          <a:chOff x="0" y="0"/>
          <a:chExt cx="0" cy="0"/>
        </a:xfrm>
      </p:grpSpPr>
      <p:sp>
        <p:nvSpPr>
          <p:cNvPr id="2" name="Rubrik 1"/>
          <p:cNvSpPr>
            <a:spLocks noGrp="1"/>
          </p:cNvSpPr>
          <p:nvPr>
            <p:ph type="title" hasCustomPrompt="1"/>
          </p:nvPr>
        </p:nvSpPr>
        <p:spPr>
          <a:xfrm>
            <a:off x="799891" y="718279"/>
            <a:ext cx="7444935" cy="624590"/>
          </a:xfrm>
          <a:prstGeom prst="rect">
            <a:avLst/>
          </a:prstGeom>
        </p:spPr>
        <p:txBody>
          <a:bodyPr vert="horz"/>
          <a:lstStyle>
            <a:lvl1pPr algn="l">
              <a:defRPr sz="3600" baseline="0"/>
            </a:lvl1pPr>
          </a:lstStyle>
          <a:p>
            <a:r>
              <a:rPr lang="sv-SE" dirty="0" err="1"/>
              <a:t>Click</a:t>
            </a:r>
            <a:r>
              <a:rPr lang="sv-SE" dirty="0"/>
              <a:t> </a:t>
            </a:r>
            <a:r>
              <a:rPr lang="sv-SE" dirty="0" err="1"/>
              <a:t>to</a:t>
            </a:r>
            <a:r>
              <a:rPr lang="sv-SE" dirty="0"/>
              <a:t> </a:t>
            </a:r>
            <a:r>
              <a:rPr lang="sv-SE" dirty="0" err="1"/>
              <a:t>add</a:t>
            </a:r>
            <a:r>
              <a:rPr lang="sv-SE" dirty="0"/>
              <a:t> </a:t>
            </a:r>
            <a:r>
              <a:rPr lang="sv-SE" dirty="0" err="1"/>
              <a:t>title</a:t>
            </a:r>
            <a:endParaRPr lang="sv-SE" dirty="0"/>
          </a:p>
        </p:txBody>
      </p:sp>
      <p:sp>
        <p:nvSpPr>
          <p:cNvPr id="6" name="Platshållare för innehåll 5"/>
          <p:cNvSpPr>
            <a:spLocks noGrp="1"/>
          </p:cNvSpPr>
          <p:nvPr>
            <p:ph sz="quarter" idx="10" hasCustomPrompt="1"/>
          </p:nvPr>
        </p:nvSpPr>
        <p:spPr>
          <a:xfrm>
            <a:off x="799891" y="1422183"/>
            <a:ext cx="7444935" cy="4623851"/>
          </a:xfrm>
          <a:prstGeom prst="rect">
            <a:avLst/>
          </a:prstGeom>
        </p:spPr>
        <p:txBody>
          <a:bodyPr vert="horz"/>
          <a:lstStyle>
            <a:lvl1pPr marL="268288" indent="-268288">
              <a:buFontTx/>
              <a:buNone/>
              <a:defRPr sz="2000"/>
            </a:lvl1pPr>
            <a:lvl2pPr marL="742950" indent="-285750">
              <a:buFont typeface="Arial"/>
              <a:buChar char="•"/>
              <a:defRPr sz="1800"/>
            </a:lvl2pPr>
            <a:lvl3pPr>
              <a:defRPr sz="1600"/>
            </a:lvl3pPr>
            <a:lvl4pPr marL="1600200" indent="-228600">
              <a:buFont typeface="Arial"/>
              <a:buChar char="•"/>
              <a:defRPr sz="1400"/>
            </a:lvl4pPr>
            <a:lvl5pPr marL="2057400" indent="-228600">
              <a:buFont typeface="Arial"/>
              <a:buChar char="•"/>
              <a:defRPr sz="1200" baseline="0"/>
            </a:lvl5pPr>
          </a:lstStyle>
          <a:p>
            <a:pPr lvl="0"/>
            <a:r>
              <a:rPr lang="sv-SE" dirty="0" err="1"/>
              <a:t>Click</a:t>
            </a:r>
            <a:r>
              <a:rPr lang="sv-SE" dirty="0"/>
              <a:t> to </a:t>
            </a:r>
            <a:r>
              <a:rPr lang="sv-SE" dirty="0" err="1"/>
              <a:t>edit</a:t>
            </a:r>
            <a:r>
              <a:rPr lang="sv-SE" dirty="0"/>
              <a:t> text</a:t>
            </a:r>
          </a:p>
          <a:p>
            <a:pPr lvl="1"/>
            <a:r>
              <a:rPr lang="sv-SE" dirty="0"/>
              <a:t>Second </a:t>
            </a:r>
            <a:r>
              <a:rPr lang="sv-SE" dirty="0" err="1"/>
              <a:t>level</a:t>
            </a:r>
            <a:endParaRPr lang="sv-SE" dirty="0"/>
          </a:p>
          <a:p>
            <a:pPr lvl="2"/>
            <a:r>
              <a:rPr lang="sv-SE" dirty="0" err="1"/>
              <a:t>Third</a:t>
            </a:r>
            <a:r>
              <a:rPr lang="sv-SE" dirty="0"/>
              <a:t> </a:t>
            </a:r>
            <a:r>
              <a:rPr lang="sv-SE" dirty="0" err="1"/>
              <a:t>level</a:t>
            </a:r>
            <a:endParaRPr lang="sv-SE" dirty="0"/>
          </a:p>
          <a:p>
            <a:pPr lvl="3"/>
            <a:r>
              <a:rPr lang="sv-SE" dirty="0" err="1"/>
              <a:t>Fourth</a:t>
            </a:r>
            <a:r>
              <a:rPr lang="sv-SE" dirty="0"/>
              <a:t> </a:t>
            </a:r>
            <a:r>
              <a:rPr lang="sv-SE" dirty="0" err="1"/>
              <a:t>level</a:t>
            </a:r>
            <a:endParaRPr lang="sv-SE" dirty="0"/>
          </a:p>
          <a:p>
            <a:pPr lvl="4"/>
            <a:r>
              <a:rPr lang="sv-SE" dirty="0" err="1"/>
              <a:t>Fifth</a:t>
            </a:r>
            <a:r>
              <a:rPr lang="sv-SE" dirty="0"/>
              <a:t> </a:t>
            </a:r>
            <a:r>
              <a:rPr lang="sv-SE" dirty="0" err="1"/>
              <a:t>level</a:t>
            </a:r>
            <a:endParaRPr lang="sv-SE" dirty="0"/>
          </a:p>
        </p:txBody>
      </p:sp>
      <p:sp>
        <p:nvSpPr>
          <p:cNvPr id="3" name="Platshållare för bildnummer 2"/>
          <p:cNvSpPr>
            <a:spLocks noGrp="1"/>
          </p:cNvSpPr>
          <p:nvPr>
            <p:ph type="sldNum" sz="quarter" idx="11"/>
          </p:nvPr>
        </p:nvSpPr>
        <p:spPr/>
        <p:txBody>
          <a:bodyPr/>
          <a:lstStyle/>
          <a:p>
            <a:fld id="{F6939B3E-C388-DC4F-B31A-4B360DF27421}" type="slidenum">
              <a:rPr lang="sv-SE" smtClean="0"/>
              <a:pPr/>
              <a:t>‹#›</a:t>
            </a:fld>
            <a:endParaRPr lang="sv-SE"/>
          </a:p>
        </p:txBody>
      </p:sp>
      <p:sp>
        <p:nvSpPr>
          <p:cNvPr id="5" name="textruta 4"/>
          <p:cNvSpPr txBox="1"/>
          <p:nvPr userDrawn="1"/>
        </p:nvSpPr>
        <p:spPr>
          <a:xfrm>
            <a:off x="374549" y="6201910"/>
            <a:ext cx="3966626" cy="215444"/>
          </a:xfrm>
          <a:prstGeom prst="rect">
            <a:avLst/>
          </a:prstGeom>
          <a:noFill/>
        </p:spPr>
        <p:txBody>
          <a:bodyPr wrap="square" rtlCol="0">
            <a:spAutoFit/>
          </a:bodyPr>
          <a:lstStyle/>
          <a:p>
            <a:r>
              <a:rPr lang="sv-SE" sz="800" dirty="0" err="1">
                <a:solidFill>
                  <a:prstClr val="black"/>
                </a:solidFill>
              </a:rPr>
              <a:t>www.arrowhead.eu</a:t>
            </a:r>
            <a:endParaRPr lang="sv-SE" sz="800" dirty="0">
              <a:solidFill>
                <a:prstClr val="black"/>
              </a:solidFill>
            </a:endParaRPr>
          </a:p>
        </p:txBody>
      </p:sp>
    </p:spTree>
    <p:extLst>
      <p:ext uri="{BB962C8B-B14F-4D97-AF65-F5344CB8AC3E}">
        <p14:creationId xmlns:p14="http://schemas.microsoft.com/office/powerpoint/2010/main" val="929895637"/>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28600"/>
            <a:ext cx="8229240" cy="867960"/>
          </a:xfrm>
          <a:prstGeom prst="rect">
            <a:avLst/>
          </a:prstGeom>
        </p:spPr>
        <p:txBody>
          <a:bodyPr lIns="0" tIns="0" rIns="0" bIns="0" anchor="ctr"/>
          <a:lstStyle/>
          <a:p>
            <a:endParaRPr lang="en-US" sz="1800" b="0" strike="noStrike" spc="-1">
              <a:solidFill>
                <a:srgbClr val="000000"/>
              </a:solidFill>
              <a:latin typeface="Calibri"/>
            </a:endParaRPr>
          </a:p>
        </p:txBody>
      </p:sp>
      <p:sp>
        <p:nvSpPr>
          <p:cNvPr id="3" name="PlaceHolder 2"/>
          <p:cNvSpPr>
            <a:spLocks noGrp="1"/>
          </p:cNvSpPr>
          <p:nvPr>
            <p:ph type="subTitle"/>
          </p:nvPr>
        </p:nvSpPr>
        <p:spPr>
          <a:xfrm>
            <a:off x="457200" y="1295280"/>
            <a:ext cx="8229240" cy="5009400"/>
          </a:xfrm>
          <a:prstGeom prst="rect">
            <a:avLst/>
          </a:prstGeom>
        </p:spPr>
        <p:txBody>
          <a:bodyPr lIns="0" tIns="0" rIns="0" bIns="0" anchor="ctr"/>
          <a:lstStyle/>
          <a:p>
            <a:pPr algn="ctr"/>
            <a:endParaRPr lang="it-IT" sz="3200" b="0" strike="noStrike" spc="-1">
              <a:latin typeface="Arial"/>
            </a:endParaRPr>
          </a:p>
        </p:txBody>
      </p:sp>
    </p:spTree>
    <p:extLst>
      <p:ext uri="{BB962C8B-B14F-4D97-AF65-F5344CB8AC3E}">
        <p14:creationId xmlns:p14="http://schemas.microsoft.com/office/powerpoint/2010/main" val="208765679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6635"/>
            <a:ext cx="8229600" cy="926365"/>
          </a:xfrm>
          <a:prstGeom prst="rect">
            <a:avLst/>
          </a:prstGeom>
          <a:solidFill>
            <a:schemeClr val="bg2"/>
          </a:solidFill>
        </p:spPr>
        <p:txBody>
          <a:bodyPr vert="horz" lIns="91440" tIns="45720" rIns="91440" bIns="45720" rtlCol="0" anchor="ctr">
            <a:normAutofit/>
          </a:bodyPr>
          <a:lstStyle/>
          <a:p>
            <a:r>
              <a:rPr lang="en-US"/>
              <a:t>Click to edit Master title style</a:t>
            </a:r>
            <a:endParaRPr lang="it-IT"/>
          </a:p>
        </p:txBody>
      </p:sp>
      <p:sp>
        <p:nvSpPr>
          <p:cNvPr id="3" name="Text Placeholder 2"/>
          <p:cNvSpPr>
            <a:spLocks noGrp="1"/>
          </p:cNvSpPr>
          <p:nvPr>
            <p:ph type="body" idx="1"/>
          </p:nvPr>
        </p:nvSpPr>
        <p:spPr>
          <a:xfrm>
            <a:off x="457200" y="1364776"/>
            <a:ext cx="8229600" cy="4885899"/>
          </a:xfrm>
          <a:prstGeom prst="rect">
            <a:avLst/>
          </a:prstGeom>
          <a:ln>
            <a:solidFill>
              <a:schemeClr val="bg1">
                <a:lumMod val="85000"/>
              </a:schemeClr>
            </a:solidFill>
          </a:ln>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0B2C4A-8B7E-446C-8D8F-EC128F0F363C}" type="datetime1">
              <a:rPr lang="en-US" smtClean="0">
                <a:solidFill>
                  <a:prstClr val="black">
                    <a:tint val="75000"/>
                  </a:prstClr>
                </a:solidFill>
              </a:rPr>
              <a:pPr/>
              <a:t>5/10/2023</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800">
                <a:solidFill>
                  <a:schemeClr val="tx1">
                    <a:tint val="75000"/>
                  </a:schemeClr>
                </a:solidFill>
              </a:defRPr>
            </a:lvl1pPr>
          </a:lstStyle>
          <a:p>
            <a:fld id="{D9309533-C290-4B1B-A9DE-ACC185DAD9DB}" type="slidenum">
              <a:rPr lang="en-US" smtClean="0">
                <a:solidFill>
                  <a:prstClr val="black">
                    <a:tint val="75000"/>
                  </a:prstClr>
                </a:solidFill>
              </a:rPr>
              <a:pPr/>
              <a:t>‹#›</a:t>
            </a:fld>
            <a:endParaRPr lang="en-US" dirty="0">
              <a:solidFill>
                <a:prstClr val="black">
                  <a:tint val="75000"/>
                </a:prstClr>
              </a:solidFill>
            </a:endParaRPr>
          </a:p>
        </p:txBody>
      </p:sp>
      <p:sp>
        <p:nvSpPr>
          <p:cNvPr id="6" name="Slide Number Placeholder 5"/>
          <p:cNvSpPr>
            <a:spLocks noGrp="1"/>
          </p:cNvSpPr>
          <p:nvPr>
            <p:ph type="sldNum" sz="quarter" idx="4"/>
          </p:nvPr>
        </p:nvSpPr>
        <p:spPr>
          <a:xfrm>
            <a:off x="8227324" y="6479227"/>
            <a:ext cx="609600" cy="365125"/>
          </a:xfrm>
          <a:prstGeom prst="rect">
            <a:avLst/>
          </a:prstGeom>
        </p:spPr>
        <p:txBody>
          <a:bodyPr vert="horz" lIns="91440" tIns="45720" rIns="91440" bIns="45720" rtlCol="0" anchor="ctr"/>
          <a:lstStyle>
            <a:lvl1pPr algn="r">
              <a:defRPr sz="1200">
                <a:solidFill>
                  <a:srgbClr val="002060"/>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519780765"/>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Lst>
  <p:transition spd="slow">
    <p:wipe dir="r"/>
  </p:transition>
  <p:hf hdr="0" ftr="0" dt="0"/>
  <p:txStyles>
    <p:titleStyle>
      <a:lvl1pPr algn="ctr" defTabSz="914400" rtl="0" eaLnBrk="1" latinLnBrk="0" hangingPunct="1">
        <a:spcBef>
          <a:spcPct val="0"/>
        </a:spcBef>
        <a:buNone/>
        <a:defRPr lang="it-IT" sz="3600" b="1" kern="1200">
          <a:solidFill>
            <a:schemeClr val="tx1"/>
          </a:solidFill>
          <a:latin typeface="Cambria" pitchFamily="18" charset="0"/>
          <a:ea typeface="+mj-ea"/>
          <a:cs typeface="+mj-cs"/>
        </a:defRPr>
      </a:lvl1pPr>
    </p:titleStyle>
    <p:bodyStyle>
      <a:lvl1pPr marL="342900" indent="-342900" algn="l" defTabSz="914400" rtl="0" eaLnBrk="1" latinLnBrk="0" hangingPunct="1">
        <a:lnSpc>
          <a:spcPct val="85000"/>
        </a:lnSpc>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lnSpc>
          <a:spcPct val="85000"/>
        </a:lnSpc>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85000"/>
        </a:lnSpc>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85000"/>
        </a:lnSpc>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85000"/>
        </a:lnSpc>
        <a:spcBef>
          <a:spcPct val="200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066800"/>
            <a:ext cx="7772400" cy="2228851"/>
          </a:xfrm>
          <a:solidFill>
            <a:schemeClr val="accent1">
              <a:lumMod val="20000"/>
              <a:lumOff val="8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a:bodyPr>
          <a:lstStyle/>
          <a:p>
            <a:pPr lvl="0"/>
            <a:r>
              <a:rPr lang="en-GB" i="1" dirty="0">
                <a:solidFill>
                  <a:schemeClr val="tx2">
                    <a:lumMod val="50000"/>
                  </a:schemeClr>
                </a:solidFill>
              </a:rPr>
              <a:t>ML </a:t>
            </a:r>
            <a:r>
              <a:rPr lang="en-GB" i="1">
                <a:solidFill>
                  <a:schemeClr val="tx2">
                    <a:lumMod val="50000"/>
                  </a:schemeClr>
                </a:solidFill>
              </a:rPr>
              <a:t>in Applications</a:t>
            </a:r>
            <a:endParaRPr lang="it-IT" b="1" dirty="0">
              <a:solidFill>
                <a:schemeClr val="tx2">
                  <a:lumMod val="50000"/>
                </a:schemeClr>
              </a:solidFill>
            </a:endParaRPr>
          </a:p>
        </p:txBody>
      </p:sp>
      <p:sp>
        <p:nvSpPr>
          <p:cNvPr id="3" name="Subtitle 2"/>
          <p:cNvSpPr>
            <a:spLocks noGrp="1"/>
          </p:cNvSpPr>
          <p:nvPr>
            <p:ph type="subTitle" idx="1"/>
          </p:nvPr>
        </p:nvSpPr>
        <p:spPr>
          <a:xfrm>
            <a:off x="1309255" y="3603068"/>
            <a:ext cx="6463145" cy="1363281"/>
          </a:xfr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normAutofit/>
          </a:bodyPr>
          <a:lstStyle/>
          <a:p>
            <a:endParaRPr lang="en-US" sz="2400" b="1" i="1" dirty="0">
              <a:solidFill>
                <a:schemeClr val="accent2">
                  <a:lumMod val="75000"/>
                </a:schemeClr>
              </a:solidFill>
              <a:latin typeface="Cambria" pitchFamily="18" charset="0"/>
            </a:endParaRPr>
          </a:p>
          <a:p>
            <a:r>
              <a:rPr lang="en-US" sz="2400" b="1" i="1" dirty="0" err="1">
                <a:solidFill>
                  <a:schemeClr val="accent2">
                    <a:lumMod val="75000"/>
                  </a:schemeClr>
                </a:solidFill>
                <a:latin typeface="Cambria" pitchFamily="18" charset="0"/>
              </a:rPr>
              <a:t>Dipartimento</a:t>
            </a:r>
            <a:r>
              <a:rPr lang="en-US" sz="2400" b="1" i="1" dirty="0">
                <a:solidFill>
                  <a:schemeClr val="accent2">
                    <a:lumMod val="75000"/>
                  </a:schemeClr>
                </a:solidFill>
                <a:latin typeface="Cambria" pitchFamily="18" charset="0"/>
              </a:rPr>
              <a:t> di Automatica e Informatica </a:t>
            </a:r>
          </a:p>
          <a:p>
            <a:r>
              <a:rPr lang="en-US" sz="2400" b="1" i="1" dirty="0">
                <a:solidFill>
                  <a:schemeClr val="accent2">
                    <a:lumMod val="75000"/>
                  </a:schemeClr>
                </a:solidFill>
                <a:latin typeface="Cambria" pitchFamily="18" charset="0"/>
              </a:rPr>
              <a:t>Politecnico di Torino, Torino, ITALY</a:t>
            </a:r>
            <a:endParaRPr lang="it-IT" sz="2400" b="1" i="1" dirty="0">
              <a:solidFill>
                <a:schemeClr val="accent2">
                  <a:lumMod val="75000"/>
                </a:schemeClr>
              </a:solidFill>
              <a:latin typeface="Cambria" pitchFamily="18" charset="0"/>
            </a:endParaRPr>
          </a:p>
        </p:txBody>
      </p:sp>
      <p:pic>
        <p:nvPicPr>
          <p:cNvPr id="18434" name="Picture 2" descr="Logo_Poli_trasparente.gif"/>
          <p:cNvPicPr>
            <a:picLocks noChangeAspect="1" noChangeArrowheads="1"/>
          </p:cNvPicPr>
          <p:nvPr/>
        </p:nvPicPr>
        <p:blipFill>
          <a:blip r:embed="rId3" cstate="print"/>
          <a:srcRect/>
          <a:stretch>
            <a:fillRect/>
          </a:stretch>
        </p:blipFill>
        <p:spPr bwMode="auto">
          <a:xfrm>
            <a:off x="3810000" y="5035624"/>
            <a:ext cx="1529588" cy="1524506"/>
          </a:xfrm>
          <a:prstGeom prst="rect">
            <a:avLst/>
          </a:prstGeom>
          <a:noFill/>
        </p:spPr>
      </p:pic>
    </p:spTree>
    <p:extLst>
      <p:ext uri="{BB962C8B-B14F-4D97-AF65-F5344CB8AC3E}">
        <p14:creationId xmlns:p14="http://schemas.microsoft.com/office/powerpoint/2010/main" val="3802993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Types of receptive fields</a:t>
            </a:r>
          </a:p>
        </p:txBody>
      </p:sp>
      <p:sp>
        <p:nvSpPr>
          <p:cNvPr id="13315" name="Content Placeholder 5"/>
          <p:cNvSpPr>
            <a:spLocks noGrp="1"/>
          </p:cNvSpPr>
          <p:nvPr>
            <p:ph idx="1"/>
          </p:nvPr>
        </p:nvSpPr>
        <p:spPr>
          <a:xfrm>
            <a:off x="457200" y="1266092"/>
            <a:ext cx="8305800" cy="4860071"/>
          </a:xfrm>
        </p:spPr>
        <p:txBody>
          <a:bodyPr>
            <a:normAutofit lnSpcReduction="10000"/>
          </a:bodyPr>
          <a:lstStyle/>
          <a:p>
            <a:pPr marL="0" indent="0">
              <a:buNone/>
            </a:pPr>
            <a:r>
              <a:rPr lang="en-US" altLang="en-US" sz="2600" dirty="0"/>
              <a:t>The way layers are connected together affects the </a:t>
            </a:r>
            <a:r>
              <a:rPr lang="en-US" altLang="en-US" sz="2600" dirty="0" err="1"/>
              <a:t>behaviour</a:t>
            </a:r>
            <a:r>
              <a:rPr lang="en-US" altLang="en-US" sz="2600" dirty="0"/>
              <a:t> of the network as well as having a strong impact on the number of parameters.</a:t>
            </a:r>
          </a:p>
          <a:p>
            <a:pPr marL="0" indent="0">
              <a:buNone/>
            </a:pPr>
            <a:endParaRPr lang="en-US" altLang="en-US" sz="2600" dirty="0"/>
          </a:p>
          <a:p>
            <a:pPr marL="0" indent="0">
              <a:buNone/>
            </a:pPr>
            <a:r>
              <a:rPr lang="en-US" altLang="en-US" sz="2600" dirty="0"/>
              <a:t>Two layers can be connected in the following ways:</a:t>
            </a:r>
          </a:p>
          <a:p>
            <a:r>
              <a:rPr lang="en-US" altLang="en-US" sz="2600" dirty="0"/>
              <a:t>Fully Connected: Every neuron is connected to every other neuron</a:t>
            </a:r>
          </a:p>
          <a:p>
            <a:r>
              <a:rPr lang="en-US" altLang="en-US" sz="2600" dirty="0"/>
              <a:t>Convolutional: Small local receptive field, weights shared while moving the window, translational invariance</a:t>
            </a:r>
          </a:p>
          <a:p>
            <a:r>
              <a:rPr lang="en-US" altLang="en-US" sz="2600" dirty="0"/>
              <a:t>Recurrent: The data is sequentially passed through the same neuron, often has some memory mechanism</a:t>
            </a:r>
          </a:p>
          <a:p>
            <a:r>
              <a:rPr lang="en-US" altLang="en-US" sz="2600" dirty="0"/>
              <a:t>Attention: Learned receptive field, function of weights, data point content and context</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2113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Types of receptive fields</a:t>
            </a:r>
          </a:p>
        </p:txBody>
      </p:sp>
      <p:sp>
        <p:nvSpPr>
          <p:cNvPr id="13315" name="Content Placeholder 5"/>
          <p:cNvSpPr>
            <a:spLocks noGrp="1"/>
          </p:cNvSpPr>
          <p:nvPr>
            <p:ph idx="1"/>
          </p:nvPr>
        </p:nvSpPr>
        <p:spPr>
          <a:xfrm>
            <a:off x="457200" y="1266092"/>
            <a:ext cx="8305800" cy="4860071"/>
          </a:xfrm>
        </p:spPr>
        <p:txBody>
          <a:bodyPr>
            <a:normAutofit fontScale="92500" lnSpcReduction="10000"/>
          </a:bodyPr>
          <a:lstStyle/>
          <a:p>
            <a:pPr marL="0" indent="0">
              <a:buNone/>
            </a:pPr>
            <a:r>
              <a:rPr lang="en-US" altLang="en-US" sz="2600" dirty="0"/>
              <a:t>Fully Connected layers are often very expensive, as the number of parameters is the product of the number of neurons in the connected layers. On the other hand the high number of parameters enables the learning of arbitrarily complex relationships.</a:t>
            </a:r>
          </a:p>
          <a:p>
            <a:pPr marL="0" indent="0">
              <a:buNone/>
            </a:pPr>
            <a:r>
              <a:rPr lang="en-US" altLang="en-US" sz="2600" dirty="0"/>
              <a:t>Convolutional layers allow connection of layers with a large number of neurons with few weights, in contexts where locality and translational invariance are important these layers are invaluable.</a:t>
            </a:r>
          </a:p>
          <a:p>
            <a:pPr marL="0" indent="0">
              <a:buNone/>
            </a:pPr>
            <a:r>
              <a:rPr lang="en-US" altLang="en-US" sz="2600" dirty="0"/>
              <a:t>Recurrent layers allow sparse connections, which are useful in contexts like language where important associations are formed between far away tokens. Recurrent layers are difficult to parallelize, and as such tend to be slow despite the low number of parameters.</a:t>
            </a:r>
          </a:p>
          <a:p>
            <a:pPr marL="0" indent="0">
              <a:buNone/>
            </a:pPr>
            <a:r>
              <a:rPr lang="en-US" altLang="en-US" sz="2600" dirty="0"/>
              <a:t>Attention tries to model sparse connections by connecting similar neurons based on the information and learned parameters.</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7395140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Types of receptive fields</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pic>
        <p:nvPicPr>
          <p:cNvPr id="1026" name="Picture 2" descr="Transformer architecture, self-attention | Kaggle">
            <a:extLst>
              <a:ext uri="{FF2B5EF4-FFF2-40B4-BE49-F238E27FC236}">
                <a16:creationId xmlns:a16="http://schemas.microsoft.com/office/drawing/2014/main" id="{A250DC75-24DF-466A-9807-0761F84E2A3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270769" y="3059723"/>
            <a:ext cx="3416031" cy="308066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n unrolled Recurrent Neural Network | Download Scientific Diagram">
            <a:extLst>
              <a:ext uri="{FF2B5EF4-FFF2-40B4-BE49-F238E27FC236}">
                <a16:creationId xmlns:a16="http://schemas.microsoft.com/office/drawing/2014/main" id="{BFC2966E-0EA6-4206-B5DC-B784CAB4AB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70769" y="1393126"/>
            <a:ext cx="3336021" cy="161120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Example of a discrete convolution (a) and equivalent transposed... |  Download Scientific Diagram">
            <a:extLst>
              <a:ext uri="{FF2B5EF4-FFF2-40B4-BE49-F238E27FC236}">
                <a16:creationId xmlns:a16="http://schemas.microsoft.com/office/drawing/2014/main" id="{55F46AE6-21BD-41D6-B4E3-2FB8933E23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7215" y="4402193"/>
            <a:ext cx="4690096" cy="131632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4. Fully Connected Deep Networks - TensorFlow for Deep Learning [Book]">
            <a:extLst>
              <a:ext uri="{FF2B5EF4-FFF2-40B4-BE49-F238E27FC236}">
                <a16:creationId xmlns:a16="http://schemas.microsoft.com/office/drawing/2014/main" id="{30573F3A-0DB4-490C-973C-0A745D8B71E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4619" y="1378603"/>
            <a:ext cx="3126154" cy="2542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5623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Reducing the number of parameters</a:t>
            </a:r>
          </a:p>
        </p:txBody>
      </p:sp>
      <p:sp>
        <p:nvSpPr>
          <p:cNvPr id="13315" name="Content Placeholder 5"/>
          <p:cNvSpPr>
            <a:spLocks noGrp="1"/>
          </p:cNvSpPr>
          <p:nvPr>
            <p:ph idx="1"/>
          </p:nvPr>
        </p:nvSpPr>
        <p:spPr>
          <a:xfrm>
            <a:off x="457200" y="1315329"/>
            <a:ext cx="8305800" cy="4810834"/>
          </a:xfrm>
        </p:spPr>
        <p:txBody>
          <a:bodyPr>
            <a:normAutofit fontScale="92500" lnSpcReduction="10000"/>
          </a:bodyPr>
          <a:lstStyle/>
          <a:p>
            <a:pPr marL="0" indent="0">
              <a:buNone/>
            </a:pPr>
            <a:r>
              <a:rPr lang="en-US" altLang="en-US" sz="2600" dirty="0"/>
              <a:t>The most important tool we can use to deal with small datasets is reducing the number of parameters in our model, and one of the best way to do so is evaluating the receptive fields used and the way they interact with the number of neurons in the layers.</a:t>
            </a:r>
          </a:p>
          <a:p>
            <a:pPr marL="0" indent="0">
              <a:buNone/>
            </a:pPr>
            <a:endParaRPr lang="en-US" altLang="en-US" sz="2600" dirty="0"/>
          </a:p>
          <a:p>
            <a:pPr marL="0" indent="0">
              <a:buNone/>
            </a:pPr>
            <a:r>
              <a:rPr lang="en-US" altLang="en-US" sz="2600" dirty="0"/>
              <a:t>A network with a low number of parameters will learn to generalize on a small dataset without overfitting, in particular reducing the use of FC layers can produce a significant reduction in parameters. In these cases convolutional layers and attention should be used as a replacement for FC layers anywhere possible, and FC layers need to have as few neurons as possible. </a:t>
            </a:r>
          </a:p>
          <a:p>
            <a:pPr marL="0" indent="0">
              <a:buNone/>
            </a:pPr>
            <a:endParaRPr lang="en-US" altLang="en-US" sz="2600" dirty="0"/>
          </a:p>
          <a:p>
            <a:pPr marL="0" indent="0">
              <a:buNone/>
            </a:pPr>
            <a:r>
              <a:rPr lang="en-US" altLang="en-US" sz="2600" dirty="0"/>
              <a:t>Example: Replacing the Flatten layer in a CNN with a Global Average Pooling can significantly reduce the number of connections in the following FC layer, removing more than half of the parameters from some architectures.</a:t>
            </a:r>
          </a:p>
          <a:p>
            <a:pPr marL="0" indent="0">
              <a:buNone/>
            </a:pPr>
            <a:endParaRPr lang="en-US" altLang="en-US" sz="2600" dirty="0"/>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39307798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Inductive Bias</a:t>
            </a:r>
          </a:p>
        </p:txBody>
      </p:sp>
      <p:sp>
        <p:nvSpPr>
          <p:cNvPr id="13315" name="Content Placeholder 5"/>
          <p:cNvSpPr>
            <a:spLocks noGrp="1"/>
          </p:cNvSpPr>
          <p:nvPr>
            <p:ph idx="1"/>
          </p:nvPr>
        </p:nvSpPr>
        <p:spPr>
          <a:xfrm>
            <a:off x="457200" y="1315329"/>
            <a:ext cx="8305800" cy="4810834"/>
          </a:xfrm>
        </p:spPr>
        <p:txBody>
          <a:bodyPr>
            <a:normAutofit/>
          </a:bodyPr>
          <a:lstStyle/>
          <a:p>
            <a:pPr marL="0" indent="0">
              <a:buNone/>
            </a:pPr>
            <a:r>
              <a:rPr lang="en-US" altLang="en-US" sz="2600" dirty="0"/>
              <a:t>Every architecture has some innate </a:t>
            </a:r>
            <a:r>
              <a:rPr lang="en-US" altLang="en-US" sz="2600" dirty="0" err="1"/>
              <a:t>behaviours</a:t>
            </a:r>
            <a:r>
              <a:rPr lang="en-US" altLang="en-US" sz="2600" dirty="0"/>
              <a:t> caused by the layers and the connections it has. CNNs identify features regardless of their position, leading to adversarial attacks, variational autoencoders generate blurry images, deep architectures tend to learn complex functions regardless of the complexity of the task. There are plenty of knowledge and assumptions that are embedded when the architecture is designed: the size, number and connection of the layers as well as the loss functions, regularization and input/output all represent different ways of giving knowledge to the network before it even starts training</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34586403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Inductive Bias</a:t>
            </a:r>
          </a:p>
        </p:txBody>
      </p:sp>
      <p:sp>
        <p:nvSpPr>
          <p:cNvPr id="13315" name="Content Placeholder 5"/>
          <p:cNvSpPr>
            <a:spLocks noGrp="1"/>
          </p:cNvSpPr>
          <p:nvPr>
            <p:ph idx="1"/>
          </p:nvPr>
        </p:nvSpPr>
        <p:spPr>
          <a:xfrm>
            <a:off x="457200" y="1315329"/>
            <a:ext cx="8305800" cy="4810834"/>
          </a:xfrm>
        </p:spPr>
        <p:txBody>
          <a:bodyPr>
            <a:normAutofit fontScale="92500" lnSpcReduction="10000"/>
          </a:bodyPr>
          <a:lstStyle/>
          <a:p>
            <a:pPr marL="0" indent="0">
              <a:buNone/>
            </a:pPr>
            <a:r>
              <a:rPr lang="en-US" altLang="en-US" sz="2600" dirty="0"/>
              <a:t>Reducing parameters inherently reduces the predictive power of the network, but we can offset part of such loss by using the architecture design process to embed some useful information into the network. Examples:</a:t>
            </a:r>
          </a:p>
          <a:p>
            <a:r>
              <a:rPr lang="en-US" altLang="en-US" sz="2600" dirty="0"/>
              <a:t>If the output has to be categorical we employ a </a:t>
            </a:r>
            <a:r>
              <a:rPr lang="en-US" altLang="en-US" sz="2600" dirty="0" err="1"/>
              <a:t>softmax</a:t>
            </a:r>
            <a:r>
              <a:rPr lang="en-US" altLang="en-US" sz="2600" dirty="0"/>
              <a:t> activation function to force the output we expect .</a:t>
            </a:r>
          </a:p>
          <a:p>
            <a:r>
              <a:rPr lang="en-US" altLang="en-US" sz="2600" dirty="0"/>
              <a:t>If there is a need to correct for perspective in an image a custom layer can substitute multiple convolutional layers with a fraction of weights .</a:t>
            </a:r>
          </a:p>
          <a:p>
            <a:r>
              <a:rPr lang="en-US" altLang="en-US" sz="2600" dirty="0"/>
              <a:t>If an intermediate layer can be represented as a standard normal distribution we can use a regularization to drive the network towards that </a:t>
            </a:r>
            <a:r>
              <a:rPr lang="en-US" altLang="en-US" sz="2600" dirty="0" err="1"/>
              <a:t>behaviour</a:t>
            </a:r>
            <a:r>
              <a:rPr lang="en-US" altLang="en-US" sz="2600" dirty="0"/>
              <a:t>.</a:t>
            </a:r>
          </a:p>
          <a:p>
            <a:r>
              <a:rPr lang="en-US" altLang="en-US" sz="2600" dirty="0"/>
              <a:t>If two images are supposed to be similar but not equal, we can employ a perceptual loss to let the network know it has to ignore translation and noise. If two images have to be equal we can employ MSE instead.</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26907791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0734" y="1917405"/>
            <a:ext cx="7772400" cy="2228851"/>
          </a:xfrm>
          <a:solidFill>
            <a:schemeClr val="accent1">
              <a:lumMod val="20000"/>
              <a:lumOff val="8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a:bodyPr>
          <a:lstStyle/>
          <a:p>
            <a:pPr lvl="0"/>
            <a:r>
              <a:rPr lang="en-GB" i="1" dirty="0">
                <a:solidFill>
                  <a:schemeClr val="tx2">
                    <a:lumMod val="50000"/>
                  </a:schemeClr>
                </a:solidFill>
              </a:rPr>
              <a:t>The dataset is small:</a:t>
            </a:r>
            <a:br>
              <a:rPr lang="en-GB" i="1" dirty="0">
                <a:solidFill>
                  <a:schemeClr val="tx2">
                    <a:lumMod val="50000"/>
                  </a:schemeClr>
                </a:solidFill>
              </a:rPr>
            </a:br>
            <a:r>
              <a:rPr lang="en-GB" i="1" dirty="0">
                <a:solidFill>
                  <a:schemeClr val="tx2">
                    <a:lumMod val="50000"/>
                  </a:schemeClr>
                </a:solidFill>
              </a:rPr>
              <a:t>Increasing the data available</a:t>
            </a:r>
            <a:endParaRPr lang="it-IT" b="1" dirty="0">
              <a:solidFill>
                <a:schemeClr val="tx2">
                  <a:lumMod val="50000"/>
                </a:schemeClr>
              </a:solidFill>
            </a:endParaRPr>
          </a:p>
        </p:txBody>
      </p:sp>
    </p:spTree>
    <p:extLst>
      <p:ext uri="{BB962C8B-B14F-4D97-AF65-F5344CB8AC3E}">
        <p14:creationId xmlns:p14="http://schemas.microsoft.com/office/powerpoint/2010/main" val="26694863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Pretraining</a:t>
            </a:r>
          </a:p>
        </p:txBody>
      </p:sp>
      <p:sp>
        <p:nvSpPr>
          <p:cNvPr id="13315" name="Content Placeholder 5"/>
          <p:cNvSpPr>
            <a:spLocks noGrp="1"/>
          </p:cNvSpPr>
          <p:nvPr>
            <p:ph idx="1"/>
          </p:nvPr>
        </p:nvSpPr>
        <p:spPr>
          <a:xfrm>
            <a:off x="457200" y="1266092"/>
            <a:ext cx="8305800" cy="4860071"/>
          </a:xfrm>
        </p:spPr>
        <p:txBody>
          <a:bodyPr>
            <a:normAutofit/>
          </a:bodyPr>
          <a:lstStyle/>
          <a:p>
            <a:pPr marL="0" indent="0">
              <a:buNone/>
            </a:pPr>
            <a:r>
              <a:rPr lang="en-US" altLang="en-US" sz="2600" dirty="0"/>
              <a:t>We can use a different dataset to offer additional knowledge to a network by performing pretraining. By training the pretrained network on the new dataset, the network will have very good initial weights, enabling better convergence before overfitting happens.</a:t>
            </a:r>
          </a:p>
          <a:p>
            <a:pPr marL="0" indent="0">
              <a:buNone/>
            </a:pPr>
            <a:endParaRPr lang="en-US" altLang="en-US" sz="2600" dirty="0"/>
          </a:p>
          <a:p>
            <a:pPr marL="0" indent="0">
              <a:buNone/>
            </a:pPr>
            <a:r>
              <a:rPr lang="en-US" altLang="en-US" sz="2600" dirty="0"/>
              <a:t>It is important to limit the amount of training epochs when fine-tuning in this way, as due to catastrophic forgetting the pretraining information will be lost after enough steps on the new dataset.</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843476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Simulations</a:t>
            </a:r>
          </a:p>
        </p:txBody>
      </p:sp>
      <p:sp>
        <p:nvSpPr>
          <p:cNvPr id="13315" name="Content Placeholder 5"/>
          <p:cNvSpPr>
            <a:spLocks noGrp="1"/>
          </p:cNvSpPr>
          <p:nvPr>
            <p:ph idx="1"/>
          </p:nvPr>
        </p:nvSpPr>
        <p:spPr>
          <a:xfrm>
            <a:off x="457200" y="1266093"/>
            <a:ext cx="8305800" cy="2162908"/>
          </a:xfrm>
        </p:spPr>
        <p:txBody>
          <a:bodyPr>
            <a:normAutofit/>
          </a:bodyPr>
          <a:lstStyle/>
          <a:p>
            <a:pPr marL="0" indent="0">
              <a:buNone/>
            </a:pPr>
            <a:r>
              <a:rPr lang="en-US" altLang="en-US" sz="2600" dirty="0"/>
              <a:t>Computer generated datasets are common in industry and are very useful as the network can use all kinds of supervised data that may be impossible to acquire in the real world. Generating data can be useful both for pretraining as well as for data augmentation. </a:t>
            </a:r>
          </a:p>
          <a:p>
            <a:pPr marL="0" indent="0">
              <a:buNone/>
            </a:pPr>
            <a:endParaRPr lang="en-US" altLang="en-US" sz="2600" dirty="0"/>
          </a:p>
          <a:p>
            <a:pPr marL="0" indent="0">
              <a:buNone/>
            </a:pPr>
            <a:endParaRPr lang="en-US" altLang="en-US" sz="2600" dirty="0"/>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pic>
        <p:nvPicPr>
          <p:cNvPr id="3" name="Picture 2">
            <a:extLst>
              <a:ext uri="{FF2B5EF4-FFF2-40B4-BE49-F238E27FC236}">
                <a16:creationId xmlns:a16="http://schemas.microsoft.com/office/drawing/2014/main" id="{2CCBD94A-6F57-4D43-A7E1-3D8F8D67A04A}"/>
              </a:ext>
            </a:extLst>
          </p:cNvPr>
          <p:cNvPicPr>
            <a:picLocks noChangeAspect="1"/>
          </p:cNvPicPr>
          <p:nvPr/>
        </p:nvPicPr>
        <p:blipFill>
          <a:blip r:embed="rId3"/>
          <a:stretch>
            <a:fillRect/>
          </a:stretch>
        </p:blipFill>
        <p:spPr>
          <a:xfrm>
            <a:off x="4185138" y="3696127"/>
            <a:ext cx="4501662" cy="2350425"/>
          </a:xfrm>
          <a:prstGeom prst="rect">
            <a:avLst/>
          </a:prstGeom>
        </p:spPr>
      </p:pic>
      <p:sp>
        <p:nvSpPr>
          <p:cNvPr id="8" name="Content Placeholder 5">
            <a:extLst>
              <a:ext uri="{FF2B5EF4-FFF2-40B4-BE49-F238E27FC236}">
                <a16:creationId xmlns:a16="http://schemas.microsoft.com/office/drawing/2014/main" id="{67FEB777-97F4-4D45-9872-3144E185BDA5}"/>
              </a:ext>
            </a:extLst>
          </p:cNvPr>
          <p:cNvSpPr txBox="1">
            <a:spLocks/>
          </p:cNvSpPr>
          <p:nvPr/>
        </p:nvSpPr>
        <p:spPr>
          <a:xfrm>
            <a:off x="457200" y="3696126"/>
            <a:ext cx="3536852" cy="2350425"/>
          </a:xfrm>
          <a:prstGeom prst="rect">
            <a:avLst/>
          </a:prstGeom>
          <a:ln>
            <a:solidFill>
              <a:schemeClr val="bg1">
                <a:lumMod val="85000"/>
              </a:schemeClr>
            </a:solidFill>
          </a:ln>
        </p:spPr>
        <p:txBody>
          <a:bodyPr vert="horz" lIns="91440" tIns="45720" rIns="91440" bIns="45720" rtlCol="0">
            <a:normAutofit/>
          </a:bodyPr>
          <a:lstStyle>
            <a:lvl1pPr marL="342900" indent="-342900" algn="l" defTabSz="914400" rtl="0" eaLnBrk="1" latinLnBrk="0" hangingPunct="1">
              <a:lnSpc>
                <a:spcPct val="85000"/>
              </a:lnSpc>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lnSpc>
                <a:spcPct val="85000"/>
              </a:lnSpc>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85000"/>
              </a:lnSpc>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85000"/>
              </a:lnSpc>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85000"/>
              </a:lnSpc>
              <a:spcBef>
                <a:spcPct val="200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altLang="en-US" sz="2600" dirty="0"/>
              <a:t>Example:</a:t>
            </a:r>
          </a:p>
          <a:p>
            <a:pPr marL="0" indent="0">
              <a:buFont typeface="Arial" pitchFamily="34" charset="0"/>
              <a:buNone/>
            </a:pPr>
            <a:r>
              <a:rPr lang="en-US" altLang="en-US" sz="2600" dirty="0"/>
              <a:t>Tesla Motors uses a videogame to train their self driving machine learning algorithms</a:t>
            </a:r>
          </a:p>
          <a:p>
            <a:pPr marL="0" indent="0">
              <a:buFont typeface="Arial" pitchFamily="34" charset="0"/>
              <a:buNone/>
            </a:pPr>
            <a:endParaRPr lang="en-US" altLang="en-US" sz="2600" dirty="0"/>
          </a:p>
          <a:p>
            <a:pPr marL="0" indent="0">
              <a:buFont typeface="Arial" pitchFamily="34" charset="0"/>
              <a:buNone/>
            </a:pPr>
            <a:endParaRPr lang="en-US" altLang="en-US" sz="2600" dirty="0"/>
          </a:p>
        </p:txBody>
      </p:sp>
    </p:spTree>
    <p:extLst>
      <p:ext uri="{BB962C8B-B14F-4D97-AF65-F5344CB8AC3E}">
        <p14:creationId xmlns:p14="http://schemas.microsoft.com/office/powerpoint/2010/main" val="2202217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Additional loss functions</a:t>
            </a:r>
          </a:p>
        </p:txBody>
      </p:sp>
      <p:sp>
        <p:nvSpPr>
          <p:cNvPr id="13315" name="Content Placeholder 5"/>
          <p:cNvSpPr>
            <a:spLocks noGrp="1"/>
          </p:cNvSpPr>
          <p:nvPr>
            <p:ph idx="1"/>
          </p:nvPr>
        </p:nvSpPr>
        <p:spPr>
          <a:xfrm>
            <a:off x="457200" y="1266092"/>
            <a:ext cx="8305800" cy="4860071"/>
          </a:xfrm>
        </p:spPr>
        <p:txBody>
          <a:bodyPr>
            <a:normAutofit/>
          </a:bodyPr>
          <a:lstStyle/>
          <a:p>
            <a:pPr marL="0" indent="0">
              <a:buNone/>
            </a:pPr>
            <a:r>
              <a:rPr lang="en-US" altLang="en-US" sz="2600" dirty="0"/>
              <a:t>The potential for overfitting is reduced when the problem is more complex. While we do not want our main task to be more difficult, as we want the highest performance for our model, we can add additional tasks using whatever data was produced together with our dataset.</a:t>
            </a:r>
          </a:p>
          <a:p>
            <a:pPr marL="0" indent="0">
              <a:buNone/>
            </a:pPr>
            <a:endParaRPr lang="en-US" altLang="en-US" sz="2600" dirty="0"/>
          </a:p>
          <a:p>
            <a:pPr marL="0" indent="0">
              <a:buNone/>
            </a:pPr>
            <a:r>
              <a:rPr lang="en-US" altLang="en-US" sz="2600" dirty="0"/>
              <a:t>Example:</a:t>
            </a:r>
          </a:p>
          <a:p>
            <a:pPr marL="0" indent="0">
              <a:buNone/>
            </a:pPr>
            <a:r>
              <a:rPr lang="en-US" altLang="en-US" sz="2600" dirty="0"/>
              <a:t>When classifying birds, we can have an additional task of localizing them in the image. This makes our task harder reducing the potential for overfitting.</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4223650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0734" y="1917405"/>
            <a:ext cx="7772400" cy="2228851"/>
          </a:xfrm>
          <a:solidFill>
            <a:schemeClr val="accent1">
              <a:lumMod val="20000"/>
              <a:lumOff val="8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a:bodyPr>
          <a:lstStyle/>
          <a:p>
            <a:pPr lvl="0"/>
            <a:r>
              <a:rPr lang="en-GB" i="1" dirty="0">
                <a:solidFill>
                  <a:schemeClr val="tx2">
                    <a:lumMod val="50000"/>
                  </a:schemeClr>
                </a:solidFill>
              </a:rPr>
              <a:t>Dealing with real world data</a:t>
            </a:r>
            <a:endParaRPr lang="it-IT" b="1" dirty="0">
              <a:solidFill>
                <a:schemeClr val="tx2">
                  <a:lumMod val="50000"/>
                </a:schemeClr>
              </a:solidFill>
            </a:endParaRPr>
          </a:p>
        </p:txBody>
      </p:sp>
    </p:spTree>
    <p:extLst>
      <p:ext uri="{BB962C8B-B14F-4D97-AF65-F5344CB8AC3E}">
        <p14:creationId xmlns:p14="http://schemas.microsoft.com/office/powerpoint/2010/main" val="33250995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0734" y="1917405"/>
            <a:ext cx="7772400" cy="2228851"/>
          </a:xfrm>
          <a:solidFill>
            <a:schemeClr val="accent1">
              <a:lumMod val="20000"/>
              <a:lumOff val="8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a:bodyPr>
          <a:lstStyle/>
          <a:p>
            <a:pPr lvl="0"/>
            <a:r>
              <a:rPr lang="en-GB" i="1" dirty="0">
                <a:solidFill>
                  <a:schemeClr val="tx2">
                    <a:lumMod val="50000"/>
                  </a:schemeClr>
                </a:solidFill>
              </a:rPr>
              <a:t>One class is severely underrepresented</a:t>
            </a:r>
            <a:endParaRPr lang="it-IT" b="1" dirty="0">
              <a:solidFill>
                <a:schemeClr val="tx2">
                  <a:lumMod val="50000"/>
                </a:schemeClr>
              </a:solidFill>
            </a:endParaRPr>
          </a:p>
        </p:txBody>
      </p:sp>
    </p:spTree>
    <p:extLst>
      <p:ext uri="{BB962C8B-B14F-4D97-AF65-F5344CB8AC3E}">
        <p14:creationId xmlns:p14="http://schemas.microsoft.com/office/powerpoint/2010/main" val="28932316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Underrepresentation</a:t>
            </a:r>
          </a:p>
        </p:txBody>
      </p:sp>
      <p:sp>
        <p:nvSpPr>
          <p:cNvPr id="13315" name="Content Placeholder 5"/>
          <p:cNvSpPr>
            <a:spLocks noGrp="1"/>
          </p:cNvSpPr>
          <p:nvPr>
            <p:ph idx="1"/>
          </p:nvPr>
        </p:nvSpPr>
        <p:spPr>
          <a:xfrm>
            <a:off x="457200" y="1266092"/>
            <a:ext cx="8305800" cy="4860071"/>
          </a:xfrm>
        </p:spPr>
        <p:txBody>
          <a:bodyPr>
            <a:normAutofit/>
          </a:bodyPr>
          <a:lstStyle/>
          <a:p>
            <a:pPr marL="0" indent="0">
              <a:buNone/>
            </a:pPr>
            <a:r>
              <a:rPr lang="en-US" altLang="en-US" sz="2600" dirty="0"/>
              <a:t>Sometimes the classes are severely imbalanced due to the nature of the dataset, a dataset of credit card fraud for example will have the vast majority of data points belonging to the “not fraud” class.</a:t>
            </a:r>
          </a:p>
          <a:p>
            <a:pPr marL="0" indent="0">
              <a:buNone/>
            </a:pPr>
            <a:endParaRPr lang="en-US" altLang="en-US" sz="2600" dirty="0"/>
          </a:p>
          <a:p>
            <a:pPr marL="0" indent="0">
              <a:buNone/>
            </a:pPr>
            <a:r>
              <a:rPr lang="en-US" altLang="en-US" sz="2600" dirty="0"/>
              <a:t>How do we deal with this?</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42291984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Outlier Detection</a:t>
            </a:r>
          </a:p>
        </p:txBody>
      </p:sp>
      <p:sp>
        <p:nvSpPr>
          <p:cNvPr id="13315" name="Content Placeholder 5"/>
          <p:cNvSpPr>
            <a:spLocks noGrp="1"/>
          </p:cNvSpPr>
          <p:nvPr>
            <p:ph idx="1"/>
          </p:nvPr>
        </p:nvSpPr>
        <p:spPr>
          <a:xfrm>
            <a:off x="457200" y="1266092"/>
            <a:ext cx="8305800" cy="4860071"/>
          </a:xfrm>
        </p:spPr>
        <p:txBody>
          <a:bodyPr>
            <a:normAutofit/>
          </a:bodyPr>
          <a:lstStyle/>
          <a:p>
            <a:pPr marL="0" indent="0">
              <a:buNone/>
            </a:pPr>
            <a:r>
              <a:rPr lang="en-US" altLang="en-US" sz="2600" dirty="0"/>
              <a:t>We can build an algorithm to identify how similar the data is to the most represented class and classify images with low similarity as anomalous. This can be useful when we only have one class that is underrepresented and there is plenty of annotated data for the others.</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18476972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Semi Supervised Learning</a:t>
            </a:r>
          </a:p>
        </p:txBody>
      </p:sp>
      <p:sp>
        <p:nvSpPr>
          <p:cNvPr id="13315" name="Content Placeholder 5"/>
          <p:cNvSpPr>
            <a:spLocks noGrp="1"/>
          </p:cNvSpPr>
          <p:nvPr>
            <p:ph idx="1"/>
          </p:nvPr>
        </p:nvSpPr>
        <p:spPr>
          <a:xfrm>
            <a:off x="457200" y="1266092"/>
            <a:ext cx="8305800" cy="4860071"/>
          </a:xfrm>
        </p:spPr>
        <p:txBody>
          <a:bodyPr>
            <a:normAutofit/>
          </a:bodyPr>
          <a:lstStyle/>
          <a:p>
            <a:pPr marL="0" indent="0">
              <a:buNone/>
            </a:pPr>
            <a:r>
              <a:rPr lang="en-US" altLang="en-US" sz="2600" dirty="0"/>
              <a:t>We can employ unsupervised techniques to help our network develop an understanding of the problem. </a:t>
            </a:r>
          </a:p>
          <a:p>
            <a:pPr marL="0" indent="0">
              <a:buNone/>
            </a:pPr>
            <a:r>
              <a:rPr lang="en-US" altLang="en-US" sz="2600" dirty="0"/>
              <a:t>Once we have a latent representation of our data simpler ML techniques which requires significant smaller amounts of data (e.g. SVMs) can be employed for the final classification.</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22164519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extShape 1"/>
          <p:cNvSpPr txBox="1"/>
          <p:nvPr/>
        </p:nvSpPr>
        <p:spPr>
          <a:xfrm>
            <a:off x="740880" y="1917360"/>
            <a:ext cx="7772040" cy="2228400"/>
          </a:xfrm>
          <a:prstGeom prst="rect">
            <a:avLst/>
          </a:prstGeom>
          <a:solidFill>
            <a:srgbClr val="DCE6F2"/>
          </a:solidFill>
          <a:ln>
            <a:noFill/>
          </a:ln>
        </p:spPr>
        <p:txBody>
          <a:bodyPr anchor="ctr">
            <a:normAutofit/>
          </a:bodyPr>
          <a:lstStyle/>
          <a:p>
            <a:pPr algn="ctr">
              <a:lnSpc>
                <a:spcPct val="100000"/>
              </a:lnSpc>
            </a:pPr>
            <a:r>
              <a:rPr lang="en-US" sz="3600" b="1" i="1" strike="noStrike" spc="-1">
                <a:solidFill>
                  <a:srgbClr val="10243E"/>
                </a:solidFill>
                <a:latin typeface="Cambria"/>
              </a:rPr>
              <a:t>The dataset is unlabeled</a:t>
            </a:r>
            <a:endParaRPr lang="en-US" sz="3600" b="0" strike="noStrike" spc="-1">
              <a:solidFill>
                <a:srgbClr val="000000"/>
              </a:solidFill>
              <a:latin typeface="Calibri"/>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Shape 1"/>
          <p:cNvSpPr txBox="1"/>
          <p:nvPr/>
        </p:nvSpPr>
        <p:spPr>
          <a:xfrm>
            <a:off x="457200" y="221400"/>
            <a:ext cx="8229240" cy="917640"/>
          </a:xfrm>
          <a:prstGeom prst="rect">
            <a:avLst/>
          </a:prstGeom>
          <a:solidFill>
            <a:srgbClr val="EEECE1"/>
          </a:solidFill>
          <a:ln>
            <a:noFill/>
          </a:ln>
        </p:spPr>
        <p:txBody>
          <a:bodyPr anchor="ctr">
            <a:normAutofit/>
          </a:bodyPr>
          <a:lstStyle/>
          <a:p>
            <a:pPr algn="ctr">
              <a:lnSpc>
                <a:spcPct val="100000"/>
              </a:lnSpc>
            </a:pPr>
            <a:r>
              <a:rPr lang="en-US" sz="3600" b="1" strike="noStrike" spc="-1">
                <a:solidFill>
                  <a:srgbClr val="000000"/>
                </a:solidFill>
                <a:latin typeface="Cambria"/>
              </a:rPr>
              <a:t>Unlabled Data</a:t>
            </a:r>
            <a:endParaRPr lang="en-US" sz="3600" b="0" strike="noStrike" spc="-1">
              <a:solidFill>
                <a:srgbClr val="000000"/>
              </a:solidFill>
              <a:latin typeface="Calibri"/>
            </a:endParaRPr>
          </a:p>
        </p:txBody>
      </p:sp>
      <p:sp>
        <p:nvSpPr>
          <p:cNvPr id="88" name="TextShape 2"/>
          <p:cNvSpPr txBox="1"/>
          <p:nvPr/>
        </p:nvSpPr>
        <p:spPr>
          <a:xfrm>
            <a:off x="457200" y="1266120"/>
            <a:ext cx="8305560" cy="4859640"/>
          </a:xfrm>
          <a:prstGeom prst="rect">
            <a:avLst/>
          </a:prstGeom>
          <a:noFill/>
          <a:ln>
            <a:solidFill>
              <a:srgbClr val="D9D9D9"/>
            </a:solidFill>
          </a:ln>
        </p:spPr>
        <p:txBody>
          <a:bodyPr>
            <a:normAutofit/>
          </a:bodyPr>
          <a:lstStyle/>
          <a:p>
            <a:pPr>
              <a:lnSpc>
                <a:spcPct val="85000"/>
              </a:lnSpc>
              <a:spcBef>
                <a:spcPts val="519"/>
              </a:spcBef>
            </a:pPr>
            <a:r>
              <a:rPr lang="en-US" sz="2600" b="0" strike="noStrike" spc="-1">
                <a:solidFill>
                  <a:srgbClr val="000000"/>
                </a:solidFill>
                <a:latin typeface="Calibri"/>
              </a:rPr>
              <a:t>It’s often easy for organizations to acquire large amounts of unlabeled data. </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r>
              <a:rPr lang="en-US" sz="2600" b="0" strike="noStrike" spc="-1">
                <a:solidFill>
                  <a:srgbClr val="000000"/>
                </a:solidFill>
                <a:latin typeface="Calibri"/>
              </a:rPr>
              <a:t>While this data may not be useful in training a traditional convolutional classifier, we can employ it to develop domain specific feature embeddings</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endParaRPr lang="en-US" sz="2600" b="0" strike="noStrike" spc="-1">
              <a:solidFill>
                <a:srgbClr val="000000"/>
              </a:solidFill>
              <a:latin typeface="Calibri"/>
            </a:endParaRPr>
          </a:p>
        </p:txBody>
      </p:sp>
      <p:sp>
        <p:nvSpPr>
          <p:cNvPr id="89" name="CustomShape 3"/>
          <p:cNvSpPr/>
          <p:nvPr/>
        </p:nvSpPr>
        <p:spPr>
          <a:xfrm>
            <a:off x="7224120" y="6581880"/>
            <a:ext cx="19947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it-IT" sz="1200" b="0" strike="noStrike" spc="-1">
                <a:solidFill>
                  <a:srgbClr val="A6A6A6"/>
                </a:solidFill>
                <a:latin typeface="Calibri"/>
              </a:rPr>
              <a:t>Slide credit: L. Lazebnik</a:t>
            </a:r>
            <a:endParaRPr lang="it-IT"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457200" y="221400"/>
            <a:ext cx="8229240" cy="917640"/>
          </a:xfrm>
          <a:prstGeom prst="rect">
            <a:avLst/>
          </a:prstGeom>
          <a:solidFill>
            <a:srgbClr val="EEECE1"/>
          </a:solidFill>
          <a:ln>
            <a:noFill/>
          </a:ln>
        </p:spPr>
        <p:txBody>
          <a:bodyPr anchor="ctr">
            <a:normAutofit/>
          </a:bodyPr>
          <a:lstStyle/>
          <a:p>
            <a:pPr algn="ctr">
              <a:lnSpc>
                <a:spcPct val="100000"/>
              </a:lnSpc>
            </a:pPr>
            <a:r>
              <a:rPr lang="en-US" sz="3600" b="1" strike="noStrike" spc="-1">
                <a:solidFill>
                  <a:srgbClr val="000000"/>
                </a:solidFill>
                <a:latin typeface="Cambria"/>
              </a:rPr>
              <a:t>Embeddings</a:t>
            </a:r>
            <a:endParaRPr lang="en-US" sz="3600" b="0" strike="noStrike" spc="-1">
              <a:solidFill>
                <a:srgbClr val="000000"/>
              </a:solidFill>
              <a:latin typeface="Calibri"/>
            </a:endParaRPr>
          </a:p>
        </p:txBody>
      </p:sp>
      <p:sp>
        <p:nvSpPr>
          <p:cNvPr id="91" name="TextShape 2"/>
          <p:cNvSpPr txBox="1"/>
          <p:nvPr/>
        </p:nvSpPr>
        <p:spPr>
          <a:xfrm>
            <a:off x="457200" y="1266120"/>
            <a:ext cx="8305560" cy="4859640"/>
          </a:xfrm>
          <a:prstGeom prst="rect">
            <a:avLst/>
          </a:prstGeom>
          <a:noFill/>
          <a:ln>
            <a:solidFill>
              <a:srgbClr val="D9D9D9"/>
            </a:solidFill>
          </a:ln>
        </p:spPr>
        <p:txBody>
          <a:bodyPr>
            <a:normAutofit/>
          </a:bodyPr>
          <a:lstStyle/>
          <a:p>
            <a:pPr>
              <a:lnSpc>
                <a:spcPct val="85000"/>
              </a:lnSpc>
              <a:spcBef>
                <a:spcPts val="519"/>
              </a:spcBef>
            </a:pPr>
            <a:r>
              <a:rPr lang="en-US" sz="2600" b="0" strike="noStrike" spc="-1">
                <a:solidFill>
                  <a:srgbClr val="000000"/>
                </a:solidFill>
                <a:latin typeface="Calibri"/>
              </a:rPr>
              <a:t>Image embeddings are a compact representation of the important features of an image. </a:t>
            </a:r>
          </a:p>
          <a:p>
            <a:pPr>
              <a:lnSpc>
                <a:spcPct val="85000"/>
              </a:lnSpc>
              <a:spcBef>
                <a:spcPts val="519"/>
              </a:spcBef>
            </a:pPr>
            <a:r>
              <a:rPr lang="en-US" sz="2600" b="0" strike="noStrike" spc="-1">
                <a:solidFill>
                  <a:srgbClr val="000000"/>
                </a:solidFill>
                <a:latin typeface="Calibri"/>
              </a:rPr>
              <a:t>In an image classifier, these tend to be the features that allow the identification of classes, e.g. the shape of the eyes for an animal classifier, or the presence of wheels for a network that classifies vehicles</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endParaRPr lang="en-US" sz="2600" b="0" strike="noStrike" spc="-1">
              <a:solidFill>
                <a:srgbClr val="000000"/>
              </a:solidFill>
              <a:latin typeface="Calibri"/>
            </a:endParaRPr>
          </a:p>
        </p:txBody>
      </p:sp>
      <p:sp>
        <p:nvSpPr>
          <p:cNvPr id="92" name="CustomShape 3"/>
          <p:cNvSpPr/>
          <p:nvPr/>
        </p:nvSpPr>
        <p:spPr>
          <a:xfrm>
            <a:off x="7224120" y="6581880"/>
            <a:ext cx="19947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it-IT" sz="1200" b="0" strike="noStrike" spc="-1">
                <a:solidFill>
                  <a:srgbClr val="A6A6A6"/>
                </a:solidFill>
                <a:latin typeface="Calibri"/>
              </a:rPr>
              <a:t>Slide credit: L. Lazebnik</a:t>
            </a:r>
            <a:endParaRPr lang="it-IT"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extShape 1"/>
          <p:cNvSpPr txBox="1"/>
          <p:nvPr/>
        </p:nvSpPr>
        <p:spPr>
          <a:xfrm>
            <a:off x="457200" y="221400"/>
            <a:ext cx="8229240" cy="917640"/>
          </a:xfrm>
          <a:prstGeom prst="rect">
            <a:avLst/>
          </a:prstGeom>
          <a:solidFill>
            <a:srgbClr val="EEECE1"/>
          </a:solidFill>
          <a:ln>
            <a:noFill/>
          </a:ln>
        </p:spPr>
        <p:txBody>
          <a:bodyPr anchor="ctr">
            <a:normAutofit/>
          </a:bodyPr>
          <a:lstStyle/>
          <a:p>
            <a:pPr algn="ctr">
              <a:lnSpc>
                <a:spcPct val="100000"/>
              </a:lnSpc>
            </a:pPr>
            <a:r>
              <a:rPr lang="en-US" sz="3600" b="1" strike="noStrike" spc="-1">
                <a:solidFill>
                  <a:srgbClr val="000000"/>
                </a:solidFill>
                <a:latin typeface="Cambria"/>
              </a:rPr>
              <a:t>Visualizing features</a:t>
            </a:r>
            <a:endParaRPr lang="en-US" sz="3600" b="0" strike="noStrike" spc="-1">
              <a:solidFill>
                <a:srgbClr val="000000"/>
              </a:solidFill>
              <a:latin typeface="Calibri"/>
            </a:endParaRPr>
          </a:p>
        </p:txBody>
      </p:sp>
      <p:sp>
        <p:nvSpPr>
          <p:cNvPr id="94" name="TextShape 2"/>
          <p:cNvSpPr txBox="1"/>
          <p:nvPr/>
        </p:nvSpPr>
        <p:spPr>
          <a:xfrm>
            <a:off x="0" y="1266120"/>
            <a:ext cx="9144000" cy="4859640"/>
          </a:xfrm>
          <a:prstGeom prst="rect">
            <a:avLst/>
          </a:prstGeom>
          <a:noFill/>
          <a:ln>
            <a:solidFill>
              <a:srgbClr val="D9D9D9"/>
            </a:solidFill>
          </a:ln>
        </p:spPr>
        <p:txBody>
          <a:bodyPr>
            <a:normAutofit/>
          </a:bodyPr>
          <a:lstStyle/>
          <a:p>
            <a:pPr>
              <a:lnSpc>
                <a:spcPct val="85000"/>
              </a:lnSpc>
              <a:spcBef>
                <a:spcPts val="519"/>
              </a:spcBef>
            </a:pPr>
            <a:r>
              <a:rPr lang="en-US" sz="2600" b="0" strike="noStrike" spc="-1">
                <a:solidFill>
                  <a:srgbClr val="000000"/>
                </a:solidFill>
                <a:latin typeface="Calibri"/>
              </a:rPr>
              <a:t>Using gradient ascent we can visualize the features learned by a classifier trained on ImageNet</a:t>
            </a:r>
          </a:p>
        </p:txBody>
      </p:sp>
      <p:sp>
        <p:nvSpPr>
          <p:cNvPr id="95" name="CustomShape 3"/>
          <p:cNvSpPr/>
          <p:nvPr/>
        </p:nvSpPr>
        <p:spPr>
          <a:xfrm>
            <a:off x="7224120" y="6581880"/>
            <a:ext cx="19947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it-IT" sz="1200" b="0" strike="noStrike" spc="-1">
                <a:solidFill>
                  <a:srgbClr val="A6A6A6"/>
                </a:solidFill>
                <a:latin typeface="Calibri"/>
              </a:rPr>
              <a:t>Slide credit: L. Lazebnik</a:t>
            </a:r>
            <a:endParaRPr lang="it-IT" sz="1200" b="0" strike="noStrike" spc="-1">
              <a:latin typeface="Arial"/>
            </a:endParaRPr>
          </a:p>
        </p:txBody>
      </p:sp>
      <p:pic>
        <p:nvPicPr>
          <p:cNvPr id="96" name="Picture 95"/>
          <p:cNvPicPr/>
          <p:nvPr/>
        </p:nvPicPr>
        <p:blipFill>
          <a:blip r:embed="rId3"/>
          <a:stretch/>
        </p:blipFill>
        <p:spPr>
          <a:xfrm>
            <a:off x="1152000" y="1960560"/>
            <a:ext cx="6697800" cy="444744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extShape 1"/>
          <p:cNvSpPr txBox="1"/>
          <p:nvPr/>
        </p:nvSpPr>
        <p:spPr>
          <a:xfrm>
            <a:off x="457200" y="221400"/>
            <a:ext cx="8229240" cy="917640"/>
          </a:xfrm>
          <a:prstGeom prst="rect">
            <a:avLst/>
          </a:prstGeom>
          <a:solidFill>
            <a:srgbClr val="EEECE1"/>
          </a:solidFill>
          <a:ln>
            <a:noFill/>
          </a:ln>
        </p:spPr>
        <p:txBody>
          <a:bodyPr anchor="ctr">
            <a:normAutofit/>
          </a:bodyPr>
          <a:lstStyle/>
          <a:p>
            <a:pPr algn="ctr">
              <a:lnSpc>
                <a:spcPct val="100000"/>
              </a:lnSpc>
            </a:pPr>
            <a:r>
              <a:rPr lang="en-US" sz="3600" b="1" strike="noStrike" spc="-1">
                <a:solidFill>
                  <a:srgbClr val="000000"/>
                </a:solidFill>
                <a:latin typeface="Cambria"/>
              </a:rPr>
              <a:t>Embeddings without labels</a:t>
            </a:r>
            <a:endParaRPr lang="en-US" sz="3600" b="0" strike="noStrike" spc="-1">
              <a:solidFill>
                <a:srgbClr val="000000"/>
              </a:solidFill>
              <a:latin typeface="Calibri"/>
            </a:endParaRPr>
          </a:p>
        </p:txBody>
      </p:sp>
      <p:sp>
        <p:nvSpPr>
          <p:cNvPr id="98" name="TextShape 2"/>
          <p:cNvSpPr txBox="1"/>
          <p:nvPr/>
        </p:nvSpPr>
        <p:spPr>
          <a:xfrm>
            <a:off x="457200" y="1266120"/>
            <a:ext cx="8305560" cy="4859640"/>
          </a:xfrm>
          <a:prstGeom prst="rect">
            <a:avLst/>
          </a:prstGeom>
          <a:noFill/>
          <a:ln>
            <a:solidFill>
              <a:srgbClr val="D9D9D9"/>
            </a:solidFill>
          </a:ln>
        </p:spPr>
        <p:txBody>
          <a:bodyPr>
            <a:normAutofit/>
          </a:bodyPr>
          <a:lstStyle/>
          <a:p>
            <a:pPr>
              <a:lnSpc>
                <a:spcPct val="85000"/>
              </a:lnSpc>
              <a:spcBef>
                <a:spcPts val="519"/>
              </a:spcBef>
            </a:pPr>
            <a:r>
              <a:rPr lang="en-US" sz="2600" b="0" strike="noStrike" spc="-1">
                <a:solidFill>
                  <a:srgbClr val="000000"/>
                </a:solidFill>
                <a:latin typeface="Calibri"/>
              </a:rPr>
              <a:t>Embeddings are the first step to perform tasks on images, video, audio and sequences, as the embeddings generate a space, usually referred to as latent space, summarizing useful information about the data point while rejecting unimportant information</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r>
              <a:rPr lang="en-US" sz="2600" b="0" strike="noStrike" spc="-1">
                <a:solidFill>
                  <a:srgbClr val="000000"/>
                </a:solidFill>
                <a:latin typeface="Calibri"/>
              </a:rPr>
              <a:t>Can we generate an embedding without creating a classifier?</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endParaRPr lang="en-US" sz="2600" b="0" strike="noStrike" spc="-1">
              <a:solidFill>
                <a:srgbClr val="000000"/>
              </a:solidFill>
              <a:latin typeface="Calibri"/>
            </a:endParaRPr>
          </a:p>
        </p:txBody>
      </p:sp>
      <p:sp>
        <p:nvSpPr>
          <p:cNvPr id="99" name="CustomShape 3"/>
          <p:cNvSpPr/>
          <p:nvPr/>
        </p:nvSpPr>
        <p:spPr>
          <a:xfrm>
            <a:off x="7224120" y="6581880"/>
            <a:ext cx="19947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it-IT" sz="1200" b="0" strike="noStrike" spc="-1">
                <a:solidFill>
                  <a:srgbClr val="A6A6A6"/>
                </a:solidFill>
                <a:latin typeface="Calibri"/>
              </a:rPr>
              <a:t>Slide credit: L. Lazebnik</a:t>
            </a:r>
            <a:endParaRPr lang="it-IT"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Shape 1"/>
          <p:cNvSpPr txBox="1"/>
          <p:nvPr/>
        </p:nvSpPr>
        <p:spPr>
          <a:xfrm>
            <a:off x="457200" y="221400"/>
            <a:ext cx="8229240" cy="917640"/>
          </a:xfrm>
          <a:prstGeom prst="rect">
            <a:avLst/>
          </a:prstGeom>
          <a:solidFill>
            <a:srgbClr val="EEECE1"/>
          </a:solidFill>
          <a:ln>
            <a:noFill/>
          </a:ln>
        </p:spPr>
        <p:txBody>
          <a:bodyPr anchor="ctr">
            <a:normAutofit/>
          </a:bodyPr>
          <a:lstStyle/>
          <a:p>
            <a:pPr algn="ctr">
              <a:lnSpc>
                <a:spcPct val="100000"/>
              </a:lnSpc>
            </a:pPr>
            <a:r>
              <a:rPr lang="en-US" sz="3600" b="1" strike="noStrike" spc="-1">
                <a:solidFill>
                  <a:srgbClr val="000000"/>
                </a:solidFill>
                <a:latin typeface="Cambria"/>
              </a:rPr>
              <a:t>Training on a different dataset</a:t>
            </a:r>
            <a:endParaRPr lang="en-US" sz="3600" b="0" strike="noStrike" spc="-1">
              <a:solidFill>
                <a:srgbClr val="000000"/>
              </a:solidFill>
              <a:latin typeface="Calibri"/>
            </a:endParaRPr>
          </a:p>
        </p:txBody>
      </p:sp>
      <p:sp>
        <p:nvSpPr>
          <p:cNvPr id="101" name="TextShape 2"/>
          <p:cNvSpPr txBox="1"/>
          <p:nvPr/>
        </p:nvSpPr>
        <p:spPr>
          <a:xfrm>
            <a:off x="457200" y="1266120"/>
            <a:ext cx="8305560" cy="4859640"/>
          </a:xfrm>
          <a:prstGeom prst="rect">
            <a:avLst/>
          </a:prstGeom>
          <a:noFill/>
          <a:ln>
            <a:solidFill>
              <a:srgbClr val="D9D9D9"/>
            </a:solidFill>
          </a:ln>
        </p:spPr>
        <p:txBody>
          <a:bodyPr>
            <a:normAutofit lnSpcReduction="10000"/>
          </a:bodyPr>
          <a:lstStyle/>
          <a:p>
            <a:pPr>
              <a:lnSpc>
                <a:spcPct val="85000"/>
              </a:lnSpc>
              <a:spcBef>
                <a:spcPts val="519"/>
              </a:spcBef>
            </a:pPr>
            <a:r>
              <a:rPr lang="en-US" sz="2600" b="0" strike="noStrike" spc="-1">
                <a:solidFill>
                  <a:srgbClr val="000000"/>
                </a:solidFill>
                <a:latin typeface="Calibri"/>
              </a:rPr>
              <a:t>The simplest approach is to train on a dataset that has labels and then using the network to calculate embeddings for the unlabled dataset.</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r>
              <a:rPr lang="en-US" sz="2600" b="0" strike="noStrike" spc="-1">
                <a:solidFill>
                  <a:srgbClr val="000000"/>
                </a:solidFill>
                <a:latin typeface="Calibri"/>
              </a:rPr>
              <a:t>I’m going to use images as an example as they are easier to understand, but the techniques shown today apply to all types of data .</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r>
              <a:rPr lang="en-US" sz="2600" b="0" strike="noStrike" spc="-1">
                <a:solidFill>
                  <a:srgbClr val="000000"/>
                </a:solidFill>
                <a:latin typeface="Calibri"/>
              </a:rPr>
              <a:t>The most common dataset is Imagenet. Despite the quality of the features learned, sometimes the features useful for classifying animals are not the ones that are necessary to solve our task.</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r>
              <a:rPr lang="en-US" sz="2600" b="0" strike="noStrike" spc="-1">
                <a:solidFill>
                  <a:srgbClr val="000000"/>
                </a:solidFill>
                <a:latin typeface="Calibri"/>
              </a:rPr>
              <a:t>  </a:t>
            </a:r>
          </a:p>
        </p:txBody>
      </p:sp>
      <p:sp>
        <p:nvSpPr>
          <p:cNvPr id="102" name="CustomShape 3"/>
          <p:cNvSpPr/>
          <p:nvPr/>
        </p:nvSpPr>
        <p:spPr>
          <a:xfrm>
            <a:off x="7224120" y="6581880"/>
            <a:ext cx="19947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it-IT" sz="1200" b="0" strike="noStrike" spc="-1">
                <a:solidFill>
                  <a:srgbClr val="A6A6A6"/>
                </a:solidFill>
                <a:latin typeface="Calibri"/>
              </a:rPr>
              <a:t>Slide credit: L. Lazebnik</a:t>
            </a:r>
            <a:endParaRPr lang="it-IT"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Datasets</a:t>
            </a:r>
          </a:p>
        </p:txBody>
      </p:sp>
      <p:sp>
        <p:nvSpPr>
          <p:cNvPr id="13315" name="Content Placeholder 5"/>
          <p:cNvSpPr>
            <a:spLocks noGrp="1"/>
          </p:cNvSpPr>
          <p:nvPr>
            <p:ph idx="1"/>
          </p:nvPr>
        </p:nvSpPr>
        <p:spPr>
          <a:xfrm>
            <a:off x="457200" y="1430593"/>
            <a:ext cx="8305800" cy="4860071"/>
          </a:xfrm>
        </p:spPr>
        <p:txBody>
          <a:bodyPr>
            <a:normAutofit/>
          </a:bodyPr>
          <a:lstStyle/>
          <a:p>
            <a:pPr marL="0" indent="0">
              <a:buNone/>
            </a:pPr>
            <a:r>
              <a:rPr lang="en-US" altLang="en-US" sz="2600" dirty="0"/>
              <a:t>When discussing machine learning models, there is usually the assumption that the network has access to a large number of clean annotated data which is balanced between classes. When applying ML in a real environment these conditions are rarely encountered, and as such it is important to know how to offset these factors and obtain working models from flawed data.</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26159076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Shape 1"/>
          <p:cNvSpPr txBox="1"/>
          <p:nvPr/>
        </p:nvSpPr>
        <p:spPr>
          <a:xfrm>
            <a:off x="457200" y="221400"/>
            <a:ext cx="8229240" cy="917640"/>
          </a:xfrm>
          <a:prstGeom prst="rect">
            <a:avLst/>
          </a:prstGeom>
          <a:solidFill>
            <a:srgbClr val="EEECE1"/>
          </a:solidFill>
          <a:ln>
            <a:noFill/>
          </a:ln>
        </p:spPr>
        <p:txBody>
          <a:bodyPr anchor="ctr">
            <a:normAutofit/>
          </a:bodyPr>
          <a:lstStyle/>
          <a:p>
            <a:pPr algn="ctr">
              <a:lnSpc>
                <a:spcPct val="100000"/>
              </a:lnSpc>
            </a:pPr>
            <a:r>
              <a:rPr lang="en-US" sz="3600" b="1" strike="noStrike" spc="-1">
                <a:solidFill>
                  <a:srgbClr val="000000"/>
                </a:solidFill>
                <a:latin typeface="Cambria"/>
              </a:rPr>
              <a:t>Contrastive Learning</a:t>
            </a:r>
            <a:endParaRPr lang="en-US" sz="3600" b="0" strike="noStrike" spc="-1">
              <a:solidFill>
                <a:srgbClr val="000000"/>
              </a:solidFill>
              <a:latin typeface="Calibri"/>
            </a:endParaRPr>
          </a:p>
        </p:txBody>
      </p:sp>
      <p:sp>
        <p:nvSpPr>
          <p:cNvPr id="104" name="TextShape 2"/>
          <p:cNvSpPr txBox="1"/>
          <p:nvPr/>
        </p:nvSpPr>
        <p:spPr>
          <a:xfrm>
            <a:off x="457200" y="1266120"/>
            <a:ext cx="8305560" cy="4859640"/>
          </a:xfrm>
          <a:prstGeom prst="rect">
            <a:avLst/>
          </a:prstGeom>
          <a:noFill/>
          <a:ln>
            <a:solidFill>
              <a:srgbClr val="D9D9D9"/>
            </a:solidFill>
          </a:ln>
        </p:spPr>
        <p:txBody>
          <a:bodyPr>
            <a:normAutofit/>
          </a:bodyPr>
          <a:lstStyle/>
          <a:p>
            <a:pPr>
              <a:lnSpc>
                <a:spcPct val="85000"/>
              </a:lnSpc>
              <a:spcBef>
                <a:spcPts val="519"/>
              </a:spcBef>
            </a:pPr>
            <a:r>
              <a:rPr lang="en-US" sz="2600" b="0" strike="noStrike" spc="-1">
                <a:solidFill>
                  <a:srgbClr val="000000"/>
                </a:solidFill>
                <a:latin typeface="Calibri"/>
              </a:rPr>
              <a:t>We can teach the network how to identify unimportant information by creating a dataset containing some images and various augmentations of such images, and then using a loss function that ensures augmentations of the same images are close together in the latent space, while different images are further away.</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endParaRPr lang="en-US" sz="2600" b="0" strike="noStrike" spc="-1">
              <a:solidFill>
                <a:srgbClr val="000000"/>
              </a:solidFill>
              <a:latin typeface="Calibri"/>
            </a:endParaRPr>
          </a:p>
        </p:txBody>
      </p:sp>
      <p:sp>
        <p:nvSpPr>
          <p:cNvPr id="105" name="CustomShape 3"/>
          <p:cNvSpPr/>
          <p:nvPr/>
        </p:nvSpPr>
        <p:spPr>
          <a:xfrm>
            <a:off x="7224120" y="6581880"/>
            <a:ext cx="19947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it-IT" sz="1200" b="0" strike="noStrike" spc="-1">
                <a:solidFill>
                  <a:srgbClr val="A6A6A6"/>
                </a:solidFill>
                <a:latin typeface="Calibri"/>
              </a:rPr>
              <a:t>Slide credit: L. Lazebnik</a:t>
            </a:r>
            <a:endParaRPr lang="it-IT"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Shape 1"/>
          <p:cNvSpPr txBox="1"/>
          <p:nvPr/>
        </p:nvSpPr>
        <p:spPr>
          <a:xfrm>
            <a:off x="457200" y="221400"/>
            <a:ext cx="8229240" cy="917640"/>
          </a:xfrm>
          <a:prstGeom prst="rect">
            <a:avLst/>
          </a:prstGeom>
          <a:solidFill>
            <a:srgbClr val="EEECE1"/>
          </a:solidFill>
          <a:ln>
            <a:noFill/>
          </a:ln>
        </p:spPr>
        <p:txBody>
          <a:bodyPr anchor="ctr">
            <a:normAutofit/>
          </a:bodyPr>
          <a:lstStyle/>
          <a:p>
            <a:pPr algn="ctr">
              <a:lnSpc>
                <a:spcPct val="100000"/>
              </a:lnSpc>
            </a:pPr>
            <a:r>
              <a:rPr lang="en-US" sz="3600" b="1" strike="noStrike" spc="-1">
                <a:solidFill>
                  <a:srgbClr val="000000"/>
                </a:solidFill>
                <a:latin typeface="Cambria"/>
              </a:rPr>
              <a:t>Non Contrastive Learning</a:t>
            </a:r>
            <a:endParaRPr lang="en-US" sz="3600" b="0" strike="noStrike" spc="-1">
              <a:solidFill>
                <a:srgbClr val="000000"/>
              </a:solidFill>
              <a:latin typeface="Calibri"/>
            </a:endParaRPr>
          </a:p>
        </p:txBody>
      </p:sp>
      <p:sp>
        <p:nvSpPr>
          <p:cNvPr id="107" name="TextShape 2"/>
          <p:cNvSpPr txBox="1"/>
          <p:nvPr/>
        </p:nvSpPr>
        <p:spPr>
          <a:xfrm>
            <a:off x="457200" y="1266120"/>
            <a:ext cx="8305560" cy="4859640"/>
          </a:xfrm>
          <a:prstGeom prst="rect">
            <a:avLst/>
          </a:prstGeom>
          <a:noFill/>
          <a:ln>
            <a:solidFill>
              <a:srgbClr val="D9D9D9"/>
            </a:solidFill>
          </a:ln>
        </p:spPr>
        <p:txBody>
          <a:bodyPr>
            <a:normAutofit/>
          </a:bodyPr>
          <a:lstStyle/>
          <a:p>
            <a:pPr>
              <a:lnSpc>
                <a:spcPct val="85000"/>
              </a:lnSpc>
              <a:spcBef>
                <a:spcPts val="519"/>
              </a:spcBef>
            </a:pPr>
            <a:r>
              <a:rPr lang="en-US" sz="2600" b="0" strike="noStrike" spc="-1">
                <a:solidFill>
                  <a:srgbClr val="000000"/>
                </a:solidFill>
                <a:latin typeface="Calibri"/>
              </a:rPr>
              <a:t>Creating a pretext task can also be used to create meaningful embeddings. Notable examples include predicting the rotation, translation or swapping of image patches.</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r>
              <a:rPr lang="en-US" sz="2600" b="0" strike="noStrike" spc="-1">
                <a:solidFill>
                  <a:srgbClr val="000000"/>
                </a:solidFill>
                <a:latin typeface="Calibri"/>
              </a:rPr>
              <a:t>  </a:t>
            </a:r>
          </a:p>
        </p:txBody>
      </p:sp>
      <p:sp>
        <p:nvSpPr>
          <p:cNvPr id="108" name="CustomShape 3"/>
          <p:cNvSpPr/>
          <p:nvPr/>
        </p:nvSpPr>
        <p:spPr>
          <a:xfrm>
            <a:off x="7224120" y="6581880"/>
            <a:ext cx="19947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it-IT" sz="1200" b="0" strike="noStrike" spc="-1">
                <a:solidFill>
                  <a:srgbClr val="A6A6A6"/>
                </a:solidFill>
                <a:latin typeface="Calibri"/>
              </a:rPr>
              <a:t>Slide credit: L. Lazebnik</a:t>
            </a:r>
            <a:endParaRPr lang="it-IT"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TextShape 1"/>
          <p:cNvSpPr txBox="1"/>
          <p:nvPr/>
        </p:nvSpPr>
        <p:spPr>
          <a:xfrm>
            <a:off x="740880" y="1917360"/>
            <a:ext cx="7772040" cy="2228400"/>
          </a:xfrm>
          <a:prstGeom prst="rect">
            <a:avLst/>
          </a:prstGeom>
          <a:solidFill>
            <a:srgbClr val="DCE6F2"/>
          </a:solidFill>
          <a:ln>
            <a:noFill/>
          </a:ln>
        </p:spPr>
        <p:txBody>
          <a:bodyPr anchor="ctr">
            <a:normAutofit/>
          </a:bodyPr>
          <a:lstStyle/>
          <a:p>
            <a:pPr algn="ctr">
              <a:lnSpc>
                <a:spcPct val="100000"/>
              </a:lnSpc>
            </a:pPr>
            <a:r>
              <a:rPr lang="en-US" sz="3600" b="1" i="1" strike="noStrike" spc="-1">
                <a:solidFill>
                  <a:srgbClr val="10243E"/>
                </a:solidFill>
                <a:latin typeface="Cambria"/>
              </a:rPr>
              <a:t>Unpaired Data</a:t>
            </a:r>
            <a:endParaRPr lang="en-US" sz="3600" b="0" strike="noStrike" spc="-1">
              <a:solidFill>
                <a:srgbClr val="000000"/>
              </a:solidFill>
              <a:latin typeface="Calibri"/>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Shape 1"/>
          <p:cNvSpPr txBox="1"/>
          <p:nvPr/>
        </p:nvSpPr>
        <p:spPr>
          <a:xfrm>
            <a:off x="457200" y="221400"/>
            <a:ext cx="8229240" cy="917640"/>
          </a:xfrm>
          <a:prstGeom prst="rect">
            <a:avLst/>
          </a:prstGeom>
          <a:solidFill>
            <a:srgbClr val="EEECE1"/>
          </a:solidFill>
          <a:ln>
            <a:noFill/>
          </a:ln>
        </p:spPr>
        <p:txBody>
          <a:bodyPr anchor="ctr">
            <a:normAutofit/>
          </a:bodyPr>
          <a:lstStyle/>
          <a:p>
            <a:pPr algn="ctr">
              <a:lnSpc>
                <a:spcPct val="100000"/>
              </a:lnSpc>
            </a:pPr>
            <a:r>
              <a:rPr lang="en-US" sz="3600" b="1" strike="noStrike" spc="-1">
                <a:solidFill>
                  <a:srgbClr val="000000"/>
                </a:solidFill>
                <a:latin typeface="Cambria"/>
              </a:rPr>
              <a:t>Unpaired Data</a:t>
            </a:r>
            <a:endParaRPr lang="en-US" sz="3600" b="0" strike="noStrike" spc="-1">
              <a:solidFill>
                <a:srgbClr val="000000"/>
              </a:solidFill>
              <a:latin typeface="Calibri"/>
            </a:endParaRPr>
          </a:p>
        </p:txBody>
      </p:sp>
      <p:sp>
        <p:nvSpPr>
          <p:cNvPr id="111" name="TextShape 2"/>
          <p:cNvSpPr txBox="1"/>
          <p:nvPr/>
        </p:nvSpPr>
        <p:spPr>
          <a:xfrm>
            <a:off x="457200" y="1266120"/>
            <a:ext cx="8305560" cy="4859640"/>
          </a:xfrm>
          <a:prstGeom prst="rect">
            <a:avLst/>
          </a:prstGeom>
          <a:noFill/>
          <a:ln>
            <a:solidFill>
              <a:srgbClr val="D9D9D9"/>
            </a:solidFill>
          </a:ln>
        </p:spPr>
        <p:txBody>
          <a:bodyPr>
            <a:normAutofit/>
          </a:bodyPr>
          <a:lstStyle/>
          <a:p>
            <a:pPr>
              <a:lnSpc>
                <a:spcPct val="85000"/>
              </a:lnSpc>
              <a:spcBef>
                <a:spcPts val="519"/>
              </a:spcBef>
            </a:pPr>
            <a:r>
              <a:rPr lang="en-US" sz="2600" b="0" strike="noStrike" spc="-1">
                <a:solidFill>
                  <a:srgbClr val="000000"/>
                </a:solidFill>
                <a:latin typeface="Calibri"/>
              </a:rPr>
              <a:t>What if we want to learn a mapping between two types of data, but we do not have corresponding examples?</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r>
              <a:rPr lang="en-US" sz="2600" b="0" strike="noStrike" spc="-1">
                <a:solidFill>
                  <a:srgbClr val="000000"/>
                </a:solidFill>
                <a:latin typeface="Calibri"/>
              </a:rPr>
              <a:t>We saw in the lesson about GANs that an adversarial loss can measure how close an image is to a distribution of images. By employing adversarial loss we can do domain translation without the need for matching human labeled examples.</a:t>
            </a:r>
          </a:p>
          <a:p>
            <a:pPr>
              <a:lnSpc>
                <a:spcPct val="85000"/>
              </a:lnSpc>
              <a:spcBef>
                <a:spcPts val="519"/>
              </a:spcBef>
            </a:pPr>
            <a:endParaRPr lang="en-US" sz="2600" b="0" strike="noStrike" spc="-1">
              <a:solidFill>
                <a:srgbClr val="000000"/>
              </a:solidFill>
              <a:latin typeface="Calibri"/>
            </a:endParaRPr>
          </a:p>
          <a:p>
            <a:pPr>
              <a:lnSpc>
                <a:spcPct val="85000"/>
              </a:lnSpc>
              <a:spcBef>
                <a:spcPts val="519"/>
              </a:spcBef>
            </a:pPr>
            <a:r>
              <a:rPr lang="en-US" sz="2600" b="0" strike="noStrike" spc="-1">
                <a:solidFill>
                  <a:srgbClr val="000000"/>
                </a:solidFill>
                <a:latin typeface="Calibri"/>
              </a:rPr>
              <a:t>  </a:t>
            </a:r>
          </a:p>
        </p:txBody>
      </p:sp>
      <p:sp>
        <p:nvSpPr>
          <p:cNvPr id="112" name="CustomShape 3"/>
          <p:cNvSpPr/>
          <p:nvPr/>
        </p:nvSpPr>
        <p:spPr>
          <a:xfrm>
            <a:off x="7224120" y="6581880"/>
            <a:ext cx="1994760" cy="2728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it-IT" sz="1200" b="0" strike="noStrike" spc="-1">
                <a:solidFill>
                  <a:srgbClr val="A6A6A6"/>
                </a:solidFill>
                <a:latin typeface="Calibri"/>
              </a:rPr>
              <a:t>Slide credit: L. Lazebnik</a:t>
            </a:r>
            <a:endParaRPr lang="it-IT" sz="1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Small Datasets</a:t>
            </a:r>
          </a:p>
        </p:txBody>
      </p:sp>
      <p:sp>
        <p:nvSpPr>
          <p:cNvPr id="13315" name="Content Placeholder 5"/>
          <p:cNvSpPr>
            <a:spLocks noGrp="1"/>
          </p:cNvSpPr>
          <p:nvPr>
            <p:ph idx="1"/>
          </p:nvPr>
        </p:nvSpPr>
        <p:spPr>
          <a:xfrm>
            <a:off x="457200" y="4628271"/>
            <a:ext cx="8305800" cy="1497892"/>
          </a:xfrm>
        </p:spPr>
        <p:txBody>
          <a:bodyPr>
            <a:normAutofit lnSpcReduction="10000"/>
          </a:bodyPr>
          <a:lstStyle/>
          <a:p>
            <a:pPr marL="0" indent="0">
              <a:buNone/>
            </a:pPr>
            <a:r>
              <a:rPr lang="en-US" dirty="0"/>
              <a:t>A complex model on a small dataset will learn noise in addition to the signal.</a:t>
            </a:r>
          </a:p>
          <a:p>
            <a:pPr marL="0" indent="0">
              <a:buNone/>
            </a:pPr>
            <a:r>
              <a:rPr lang="en-US" altLang="en-US" sz="2600" dirty="0"/>
              <a:t>Note that all three solutions above could be appropriate depending on the problem</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pic>
        <p:nvPicPr>
          <p:cNvPr id="1026" name="Picture 2" descr="Dealing with very small datasets | Kaggle">
            <a:extLst>
              <a:ext uri="{FF2B5EF4-FFF2-40B4-BE49-F238E27FC236}">
                <a16:creationId xmlns:a16="http://schemas.microsoft.com/office/drawing/2014/main" id="{8DDD4850-F74A-EF18-0F35-929E3164A4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1636102"/>
            <a:ext cx="7620000" cy="2495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9711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Isolating Noise</a:t>
            </a:r>
          </a:p>
        </p:txBody>
      </p:sp>
      <p:sp>
        <p:nvSpPr>
          <p:cNvPr id="13315" name="Content Placeholder 5"/>
          <p:cNvSpPr>
            <a:spLocks noGrp="1"/>
          </p:cNvSpPr>
          <p:nvPr>
            <p:ph idx="1"/>
          </p:nvPr>
        </p:nvSpPr>
        <p:spPr>
          <a:xfrm>
            <a:off x="457200" y="1266092"/>
            <a:ext cx="8305800" cy="1906173"/>
          </a:xfrm>
        </p:spPr>
        <p:txBody>
          <a:bodyPr>
            <a:normAutofit/>
          </a:bodyPr>
          <a:lstStyle/>
          <a:p>
            <a:pPr marL="0" indent="0">
              <a:buNone/>
            </a:pPr>
            <a:r>
              <a:rPr lang="en-US" dirty="0"/>
              <a:t>The network needs to learn to identify what is noise, and to do so it necessarily needs a lot of samples, depending on the amount of noise and complexity of the task to perform </a:t>
            </a:r>
            <a:endParaRPr lang="en-US" sz="2400" dirty="0"/>
          </a:p>
          <a:p>
            <a:pPr marL="0" indent="0">
              <a:buNone/>
            </a:pPr>
            <a:endParaRPr lang="en-US" altLang="en-US" sz="2600" dirty="0"/>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523599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Feature Extraction</a:t>
            </a:r>
          </a:p>
        </p:txBody>
      </p:sp>
      <p:sp>
        <p:nvSpPr>
          <p:cNvPr id="13315" name="Content Placeholder 5"/>
          <p:cNvSpPr>
            <a:spLocks noGrp="1"/>
          </p:cNvSpPr>
          <p:nvPr>
            <p:ph idx="1"/>
          </p:nvPr>
        </p:nvSpPr>
        <p:spPr>
          <a:xfrm>
            <a:off x="457200" y="1266092"/>
            <a:ext cx="8305800" cy="2012487"/>
          </a:xfrm>
        </p:spPr>
        <p:txBody>
          <a:bodyPr>
            <a:normAutofit fontScale="92500"/>
          </a:bodyPr>
          <a:lstStyle/>
          <a:p>
            <a:pPr marL="0" indent="0">
              <a:buNone/>
            </a:pPr>
            <a:r>
              <a:rPr lang="en-US" altLang="en-US" sz="2600" dirty="0"/>
              <a:t>After pretraining a network on a different dataset, we can separate the convolutional part from the fully connected, obtaining a feature extractor. We can then train a classifier to perform our task using the features. By doing this we lower the complexity of the problem (we only have one or a few layers to train), significantly reducing the chances of overfitting</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pic>
        <p:nvPicPr>
          <p:cNvPr id="110594" name="Picture 2">
            <a:extLst>
              <a:ext uri="{FF2B5EF4-FFF2-40B4-BE49-F238E27FC236}">
                <a16:creationId xmlns:a16="http://schemas.microsoft.com/office/drawing/2014/main" id="{F54E1DA4-223D-4159-99F5-C64D766AC8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0275" y="3278579"/>
            <a:ext cx="4819650" cy="279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5042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Which dataset to pretrain on?</a:t>
            </a:r>
          </a:p>
        </p:txBody>
      </p:sp>
      <p:sp>
        <p:nvSpPr>
          <p:cNvPr id="13315" name="Content Placeholder 5"/>
          <p:cNvSpPr>
            <a:spLocks noGrp="1"/>
          </p:cNvSpPr>
          <p:nvPr>
            <p:ph idx="1"/>
          </p:nvPr>
        </p:nvSpPr>
        <p:spPr>
          <a:xfrm>
            <a:off x="457200" y="1266092"/>
            <a:ext cx="8305800" cy="2012487"/>
          </a:xfrm>
        </p:spPr>
        <p:txBody>
          <a:bodyPr>
            <a:normAutofit fontScale="92500" lnSpcReduction="10000"/>
          </a:bodyPr>
          <a:lstStyle/>
          <a:p>
            <a:pPr marL="0" indent="0">
              <a:buNone/>
            </a:pPr>
            <a:r>
              <a:rPr lang="en-US" altLang="en-US" sz="2600" dirty="0"/>
              <a:t>The most common is ImageNet, but lately the landscape is evolving with more varied and sizeable datasets that can provide more versatile features</a:t>
            </a:r>
          </a:p>
          <a:p>
            <a:pPr marL="0" indent="0">
              <a:buNone/>
            </a:pPr>
            <a:endParaRPr lang="en-US" altLang="en-US" sz="2600" dirty="0"/>
          </a:p>
          <a:p>
            <a:pPr marL="0" indent="0">
              <a:buNone/>
            </a:pPr>
            <a:r>
              <a:rPr lang="en-US" altLang="en-US" sz="2600" dirty="0"/>
              <a:t>Big research models make wide use of pretraining on massive datasets.</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spTree>
    <p:extLst>
      <p:ext uri="{BB962C8B-B14F-4D97-AF65-F5344CB8AC3E}">
        <p14:creationId xmlns:p14="http://schemas.microsoft.com/office/powerpoint/2010/main" val="3707344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Title 4"/>
          <p:cNvSpPr>
            <a:spLocks noGrp="1"/>
          </p:cNvSpPr>
          <p:nvPr>
            <p:ph type="title"/>
          </p:nvPr>
        </p:nvSpPr>
        <p:spPr>
          <a:xfrm>
            <a:off x="457200" y="221542"/>
            <a:ext cx="8229600" cy="917941"/>
          </a:xfrm>
        </p:spPr>
        <p:txBody>
          <a:bodyPr>
            <a:normAutofit/>
          </a:bodyPr>
          <a:lstStyle/>
          <a:p>
            <a:pPr eaLnBrk="1" hangingPunct="1"/>
            <a:r>
              <a:rPr lang="en-US" altLang="en-US" dirty="0"/>
              <a:t>Curse of Dimensionality</a:t>
            </a:r>
          </a:p>
        </p:txBody>
      </p:sp>
      <p:sp>
        <p:nvSpPr>
          <p:cNvPr id="13315" name="Content Placeholder 5"/>
          <p:cNvSpPr>
            <a:spLocks noGrp="1"/>
          </p:cNvSpPr>
          <p:nvPr>
            <p:ph idx="1"/>
          </p:nvPr>
        </p:nvSpPr>
        <p:spPr>
          <a:xfrm>
            <a:off x="5394960" y="1266092"/>
            <a:ext cx="3368040" cy="4916659"/>
          </a:xfrm>
        </p:spPr>
        <p:txBody>
          <a:bodyPr>
            <a:normAutofit lnSpcReduction="10000"/>
          </a:bodyPr>
          <a:lstStyle/>
          <a:p>
            <a:pPr marL="0" indent="0">
              <a:buNone/>
            </a:pPr>
            <a:r>
              <a:rPr lang="en-US" altLang="en-US" sz="2600" dirty="0"/>
              <a:t>Latent spaces of neural networks usually have high dimensionalities, which makes the data sparse.</a:t>
            </a:r>
          </a:p>
          <a:p>
            <a:pPr marL="0" indent="0">
              <a:buNone/>
            </a:pPr>
            <a:endParaRPr lang="en-US" altLang="en-US" sz="2600" dirty="0"/>
          </a:p>
          <a:p>
            <a:pPr marL="0" indent="0">
              <a:buNone/>
            </a:pPr>
            <a:r>
              <a:rPr lang="en-US" altLang="en-US" sz="2600" dirty="0"/>
              <a:t>Often times very complex tasks in pixel space can be linearly separable in the latent space.</a:t>
            </a:r>
          </a:p>
          <a:p>
            <a:pPr marL="0" indent="0">
              <a:buNone/>
            </a:pPr>
            <a:endParaRPr lang="en-US" altLang="en-US" sz="2600" dirty="0"/>
          </a:p>
          <a:p>
            <a:pPr marL="0" indent="0">
              <a:buNone/>
            </a:pPr>
            <a:r>
              <a:rPr lang="en-US" altLang="en-US" sz="2600" dirty="0"/>
              <a:t>A SVM with a kernel is a good example</a:t>
            </a:r>
          </a:p>
        </p:txBody>
      </p:sp>
      <p:sp>
        <p:nvSpPr>
          <p:cNvPr id="4" name="TextBox 3"/>
          <p:cNvSpPr txBox="1"/>
          <p:nvPr/>
        </p:nvSpPr>
        <p:spPr>
          <a:xfrm>
            <a:off x="7315200" y="6581775"/>
            <a:ext cx="1812925" cy="276225"/>
          </a:xfrm>
          <a:prstGeom prst="rect">
            <a:avLst/>
          </a:prstGeom>
          <a:noFill/>
        </p:spPr>
        <p:txBody>
          <a:bodyPr wrap="none">
            <a:spAutoFit/>
          </a:bodyPr>
          <a:lstStyle/>
          <a:p>
            <a:pPr>
              <a:defRPr/>
            </a:pPr>
            <a:r>
              <a:rPr lang="en-US" sz="1200" dirty="0">
                <a:solidFill>
                  <a:srgbClr val="FFFFFF">
                    <a:lumMod val="65000"/>
                  </a:srgbClr>
                </a:solidFill>
              </a:rPr>
              <a:t>Slide credit: L. </a:t>
            </a:r>
            <a:r>
              <a:rPr lang="en-US" sz="1200" dirty="0" err="1">
                <a:solidFill>
                  <a:srgbClr val="FFFFFF">
                    <a:lumMod val="65000"/>
                  </a:srgbClr>
                </a:solidFill>
              </a:rPr>
              <a:t>Lazebnik</a:t>
            </a:r>
            <a:endParaRPr lang="en-US" sz="1200" dirty="0">
              <a:solidFill>
                <a:srgbClr val="FFFFFF">
                  <a:lumMod val="65000"/>
                </a:srgbClr>
              </a:solidFill>
            </a:endParaRPr>
          </a:p>
        </p:txBody>
      </p:sp>
      <p:pic>
        <p:nvPicPr>
          <p:cNvPr id="2050" name="Picture 2" descr="The Curse of Dimensionality | Towards Data Science">
            <a:extLst>
              <a:ext uri="{FF2B5EF4-FFF2-40B4-BE49-F238E27FC236}">
                <a16:creationId xmlns:a16="http://schemas.microsoft.com/office/drawing/2014/main" id="{6B059896-BE20-2FE9-C71D-163C79F7F3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9963" y="1266092"/>
            <a:ext cx="4699488" cy="47407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5057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0734" y="1917405"/>
            <a:ext cx="7772400" cy="2228851"/>
          </a:xfrm>
          <a:solidFill>
            <a:schemeClr val="accent1">
              <a:lumMod val="20000"/>
              <a:lumOff val="8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a:bodyPr>
          <a:lstStyle/>
          <a:p>
            <a:pPr lvl="0"/>
            <a:r>
              <a:rPr lang="en-GB" i="1" dirty="0">
                <a:solidFill>
                  <a:schemeClr val="tx2">
                    <a:lumMod val="50000"/>
                  </a:schemeClr>
                </a:solidFill>
              </a:rPr>
              <a:t>The dataset is small:</a:t>
            </a:r>
            <a:br>
              <a:rPr lang="en-GB" i="1" dirty="0">
                <a:solidFill>
                  <a:schemeClr val="tx2">
                    <a:lumMod val="50000"/>
                  </a:schemeClr>
                </a:solidFill>
              </a:rPr>
            </a:br>
            <a:r>
              <a:rPr lang="en-GB" i="1" dirty="0">
                <a:solidFill>
                  <a:schemeClr val="tx2">
                    <a:lumMod val="50000"/>
                  </a:schemeClr>
                </a:solidFill>
              </a:rPr>
              <a:t>Reducing </a:t>
            </a:r>
            <a:r>
              <a:rPr lang="en-GB" i="1" dirty="0" err="1">
                <a:solidFill>
                  <a:schemeClr val="tx2">
                    <a:lumMod val="50000"/>
                  </a:schemeClr>
                </a:solidFill>
              </a:rPr>
              <a:t>paramaters</a:t>
            </a:r>
            <a:endParaRPr lang="it-IT" b="1" dirty="0">
              <a:solidFill>
                <a:schemeClr val="tx2">
                  <a:lumMod val="50000"/>
                </a:schemeClr>
              </a:solidFill>
            </a:endParaRPr>
          </a:p>
        </p:txBody>
      </p:sp>
    </p:spTree>
    <p:extLst>
      <p:ext uri="{BB962C8B-B14F-4D97-AF65-F5344CB8AC3E}">
        <p14:creationId xmlns:p14="http://schemas.microsoft.com/office/powerpoint/2010/main" val="1909952057"/>
      </p:ext>
    </p:extLst>
  </p:cSld>
  <p:clrMapOvr>
    <a:masterClrMapping/>
  </p:clrMapOvr>
</p:sld>
</file>

<file path=ppt/theme/theme1.xml><?xml version="1.0" encoding="utf-8"?>
<a:theme xmlns:a="http://schemas.openxmlformats.org/drawingml/2006/main" name="1_Meeting Bonani Feb201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solidFill>
          <a:schemeClr val="bg2"/>
        </a:solidFill>
      </a:spPr>
      <a:bodyPr wrap="none" rtlCol="0">
        <a:spAutoFit/>
      </a:bodyPr>
      <a:lstStyle>
        <a:defPPr>
          <a:defRPr sz="2000" dirty="0"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14379</TotalTime>
  <Words>1971</Words>
  <Application>Microsoft Office PowerPoint</Application>
  <PresentationFormat>On-screen Show (4:3)</PresentationFormat>
  <Paragraphs>165</Paragraphs>
  <Slides>33</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Cambria</vt:lpstr>
      <vt:lpstr>Times New Roman</vt:lpstr>
      <vt:lpstr>1_Meeting Bonani Feb2012</vt:lpstr>
      <vt:lpstr>ML in Applications</vt:lpstr>
      <vt:lpstr>Dealing with real world data</vt:lpstr>
      <vt:lpstr>Datasets</vt:lpstr>
      <vt:lpstr>Small Datasets</vt:lpstr>
      <vt:lpstr>Isolating Noise</vt:lpstr>
      <vt:lpstr>Feature Extraction</vt:lpstr>
      <vt:lpstr>Which dataset to pretrain on?</vt:lpstr>
      <vt:lpstr>Curse of Dimensionality</vt:lpstr>
      <vt:lpstr>The dataset is small: Reducing paramaters</vt:lpstr>
      <vt:lpstr>Types of receptive fields</vt:lpstr>
      <vt:lpstr>Types of receptive fields</vt:lpstr>
      <vt:lpstr>Types of receptive fields</vt:lpstr>
      <vt:lpstr>Reducing the number of parameters</vt:lpstr>
      <vt:lpstr>Inductive Bias</vt:lpstr>
      <vt:lpstr>Inductive Bias</vt:lpstr>
      <vt:lpstr>The dataset is small: Increasing the data available</vt:lpstr>
      <vt:lpstr>Pretraining</vt:lpstr>
      <vt:lpstr>Simulations</vt:lpstr>
      <vt:lpstr>Additional loss functions</vt:lpstr>
      <vt:lpstr>One class is severely underrepresented</vt:lpstr>
      <vt:lpstr>Underrepresentation</vt:lpstr>
      <vt:lpstr>Outlier Detection</vt:lpstr>
      <vt:lpstr>Semi Supervised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Santa Di Cataldo</dc:creator>
  <cp:lastModifiedBy>alessioA Mascolini</cp:lastModifiedBy>
  <cp:revision>123</cp:revision>
  <cp:lastPrinted>2017-05-29T09:35:07Z</cp:lastPrinted>
  <dcterms:created xsi:type="dcterms:W3CDTF">2017-04-10T12:56:42Z</dcterms:created>
  <dcterms:modified xsi:type="dcterms:W3CDTF">2023-05-10T08:47:32Z</dcterms:modified>
</cp:coreProperties>
</file>

<file path=docProps/thumbnail.jpeg>
</file>